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5"/>
  </p:notesMasterIdLst>
  <p:sldIdLst>
    <p:sldId id="257" r:id="rId2"/>
    <p:sldId id="431" r:id="rId3"/>
    <p:sldId id="479" r:id="rId4"/>
    <p:sldId id="481" r:id="rId5"/>
    <p:sldId id="482" r:id="rId6"/>
    <p:sldId id="483" r:id="rId7"/>
    <p:sldId id="476" r:id="rId8"/>
    <p:sldId id="484" r:id="rId9"/>
    <p:sldId id="456" r:id="rId10"/>
    <p:sldId id="457" r:id="rId11"/>
    <p:sldId id="458" r:id="rId12"/>
    <p:sldId id="421" r:id="rId13"/>
    <p:sldId id="423" r:id="rId14"/>
    <p:sldId id="459" r:id="rId15"/>
    <p:sldId id="460" r:id="rId16"/>
    <p:sldId id="461" r:id="rId17"/>
    <p:sldId id="475" r:id="rId18"/>
    <p:sldId id="480" r:id="rId19"/>
    <p:sldId id="432" r:id="rId20"/>
    <p:sldId id="414" r:id="rId21"/>
    <p:sldId id="434" r:id="rId22"/>
    <p:sldId id="433" r:id="rId23"/>
    <p:sldId id="487" r:id="rId24"/>
    <p:sldId id="437" r:id="rId25"/>
    <p:sldId id="438" r:id="rId26"/>
    <p:sldId id="439" r:id="rId27"/>
    <p:sldId id="435" r:id="rId28"/>
    <p:sldId id="440" r:id="rId29"/>
    <p:sldId id="441" r:id="rId30"/>
    <p:sldId id="446" r:id="rId31"/>
    <p:sldId id="445" r:id="rId32"/>
    <p:sldId id="448" r:id="rId33"/>
    <p:sldId id="44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66"/>
    <p:restoredTop sz="96654"/>
  </p:normalViewPr>
  <p:slideViewPr>
    <p:cSldViewPr snapToGrid="0" snapToObjects="1">
      <p:cViewPr varScale="1">
        <p:scale>
          <a:sx n="128" d="100"/>
          <a:sy n="128" d="100"/>
        </p:scale>
        <p:origin x="2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8CAEED-5450-EE4D-B412-7C72FD553928}" type="datetimeFigureOut">
              <a:rPr lang="en-US" smtClean="0"/>
              <a:t>10/19/23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5D4152-B4F7-6E48-87AE-D080B5F5F819}" type="slidenum">
              <a:rPr lang="en-US" smtClean="0"/>
              <a:t>‹#›</a:t>
            </a:fld>
            <a:endParaRPr lang="en-US"/>
          </a:p>
        </p:txBody>
      </p:sp>
    </p:spTree>
    <p:extLst>
      <p:ext uri="{BB962C8B-B14F-4D97-AF65-F5344CB8AC3E}">
        <p14:creationId xmlns:p14="http://schemas.microsoft.com/office/powerpoint/2010/main" val="735721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701F4AFA-AA78-8247-997C-7B9561F110ED}" type="datetime1">
              <a:rPr lang="en-US" smtClean="0"/>
              <a:t>10/19/23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1503891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111DAC8-18C0-9B45-986A-2669BA20399F}" type="datetime1">
              <a:rPr lang="en-US" smtClean="0"/>
              <a:t>10/19/23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172628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A52D4D2-8D81-BF4B-AF4C-E705A1FB5E46}" type="datetime1">
              <a:rPr lang="en-US" smtClean="0"/>
              <a:t>10/19/23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765737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7079FF71-E25E-694F-A5A7-3C771CA42C19}" type="datetime1">
              <a:rPr lang="en-US" smtClean="0"/>
              <a:t>10/19/23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241025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7BFAD6E-02AD-1244-AE59-E0A1B32B98B5}" type="datetime1">
              <a:rPr lang="en-US" smtClean="0"/>
              <a:t>10/19/23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3757914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576AB2AC-9E4E-864F-8F7A-49E837ADFBED}" type="datetime1">
              <a:rPr lang="en-US" smtClean="0"/>
              <a:t>10/19/23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069975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72C8D95E-0433-3E41-A2B7-DA6DB5BC1DF2}" type="datetime1">
              <a:rPr lang="en-US" smtClean="0"/>
              <a:t>10/19/23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887239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9F400BA3-C81E-754A-8425-9E9DF935F632}" type="datetime1">
              <a:rPr lang="en-US" smtClean="0"/>
              <a:t>10/19/23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90500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E74E7ED-7451-E547-A1B2-E59F9C64C739}" type="datetime1">
              <a:rPr lang="en-US" smtClean="0"/>
              <a:t>10/19/23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342720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5FB884CE-1E4B-6341-A1C4-15650419E6FA}" type="datetime1">
              <a:rPr lang="en-US" smtClean="0"/>
              <a:t>10/19/23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2026468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82E4D19D-ABEE-2F4A-B456-14682B8CC07C}" type="datetime1">
              <a:rPr lang="en-US" smtClean="0"/>
              <a:t>10/19/23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4933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D3C5CF7C-57F2-214E-8B3D-31D516F00CF1}" type="datetime1">
              <a:rPr lang="en-US" smtClean="0"/>
              <a:t>10/19/23</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23903741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NE 795: Advanced Reactor Materials</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Fall 2023</a:t>
            </a:r>
          </a:p>
          <a:p>
            <a:r>
              <a:rPr lang="en-US" dirty="0"/>
              <a:t>Dr. Benjamin Beeler</a:t>
            </a:r>
          </a:p>
        </p:txBody>
      </p:sp>
      <p:sp>
        <p:nvSpPr>
          <p:cNvPr id="4" name="Slide Number Placeholder 3">
            <a:extLst>
              <a:ext uri="{FF2B5EF4-FFF2-40B4-BE49-F238E27FC236}">
                <a16:creationId xmlns:a16="http://schemas.microsoft.com/office/drawing/2014/main" id="{D3A59C09-7130-3E40-BE71-8FD8881EF0C1}"/>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3340782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FC0A8-3A99-6C4A-8CE8-4C9370AB708F}"/>
              </a:ext>
            </a:extLst>
          </p:cNvPr>
          <p:cNvSpPr>
            <a:spLocks noGrp="1"/>
          </p:cNvSpPr>
          <p:nvPr>
            <p:ph type="title"/>
          </p:nvPr>
        </p:nvSpPr>
        <p:spPr/>
        <p:txBody>
          <a:bodyPr/>
          <a:lstStyle/>
          <a:p>
            <a:r>
              <a:rPr lang="en-US" dirty="0"/>
              <a:t>He Bonded Pin Performance</a:t>
            </a:r>
          </a:p>
        </p:txBody>
      </p:sp>
      <p:sp>
        <p:nvSpPr>
          <p:cNvPr id="3" name="Content Placeholder 2">
            <a:extLst>
              <a:ext uri="{FF2B5EF4-FFF2-40B4-BE49-F238E27FC236}">
                <a16:creationId xmlns:a16="http://schemas.microsoft.com/office/drawing/2014/main" id="{091D704D-D0CF-2F4A-90CB-4A3A624A8E37}"/>
              </a:ext>
            </a:extLst>
          </p:cNvPr>
          <p:cNvSpPr>
            <a:spLocks noGrp="1"/>
          </p:cNvSpPr>
          <p:nvPr>
            <p:ph sz="half" idx="1"/>
          </p:nvPr>
        </p:nvSpPr>
        <p:spPr/>
        <p:txBody>
          <a:bodyPr/>
          <a:lstStyle/>
          <a:p>
            <a:r>
              <a:rPr lang="en-US" sz="2200" dirty="0"/>
              <a:t>He bonding is the most preferred bonding concept of carbide fuel, due to cost and the potential for Na bond deterioration at high burnup</a:t>
            </a:r>
          </a:p>
          <a:p>
            <a:r>
              <a:rPr lang="en-US" sz="2200" dirty="0"/>
              <a:t>The in-pile performance of the He-bonded pin depends to a large extent on the porosity of the as-fabricated fuel</a:t>
            </a:r>
          </a:p>
          <a:p>
            <a:r>
              <a:rPr lang="en-US" sz="2200" dirty="0"/>
              <a:t>The initial temperature rise is much higher at the beginning of life because of the lower thermal conductivity of the He bond compared to Na bond</a:t>
            </a:r>
          </a:p>
          <a:p>
            <a:endParaRPr lang="en-US" sz="2200" dirty="0"/>
          </a:p>
          <a:p>
            <a:endParaRPr lang="en-US" sz="2200" dirty="0"/>
          </a:p>
        </p:txBody>
      </p:sp>
      <p:sp>
        <p:nvSpPr>
          <p:cNvPr id="4" name="Content Placeholder 3">
            <a:extLst>
              <a:ext uri="{FF2B5EF4-FFF2-40B4-BE49-F238E27FC236}">
                <a16:creationId xmlns:a16="http://schemas.microsoft.com/office/drawing/2014/main" id="{C5DAA208-1F4E-5A4F-92D6-F8657A037D6C}"/>
              </a:ext>
            </a:extLst>
          </p:cNvPr>
          <p:cNvSpPr>
            <a:spLocks noGrp="1"/>
          </p:cNvSpPr>
          <p:nvPr>
            <p:ph sz="half" idx="2"/>
          </p:nvPr>
        </p:nvSpPr>
        <p:spPr/>
        <p:txBody>
          <a:bodyPr/>
          <a:lstStyle/>
          <a:p>
            <a:r>
              <a:rPr lang="en-US" sz="2200" dirty="0"/>
              <a:t>The lower thermal conductivity of the He bond requires the reduction of the fuel–clad gap compared to the Na-bonded fuel</a:t>
            </a:r>
          </a:p>
          <a:p>
            <a:r>
              <a:rPr lang="en-US" sz="2200" dirty="0"/>
              <a:t>The fuel density for He bonded fuel is lower and has a fabrication porosity of about 15%</a:t>
            </a:r>
          </a:p>
          <a:p>
            <a:r>
              <a:rPr lang="en-US" sz="2200" dirty="0"/>
              <a:t>The gap closure in the early burnup period results in lowering of the fuel temperature, and free swelling changes into restrained swelling under the contact pressure developed at the clad–fuel interface</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2ACF5CC6-B869-C148-A2AA-543036CC9E9A}"/>
              </a:ext>
            </a:extLst>
          </p:cNvPr>
          <p:cNvSpPr>
            <a:spLocks noGrp="1"/>
          </p:cNvSpPr>
          <p:nvPr>
            <p:ph type="sldNum" sz="quarter" idx="12"/>
          </p:nvPr>
        </p:nvSpPr>
        <p:spPr/>
        <p:txBody>
          <a:bodyPr/>
          <a:lstStyle/>
          <a:p>
            <a:pPr>
              <a:defRPr/>
            </a:pPr>
            <a:fld id="{EC35E9FC-F6D5-0349-BBED-EA7D7A9BC49B}" type="slidenum">
              <a:rPr lang="en-US" smtClean="0"/>
              <a:pPr>
                <a:defRPr/>
              </a:pPr>
              <a:t>10</a:t>
            </a:fld>
            <a:endParaRPr lang="en-US"/>
          </a:p>
        </p:txBody>
      </p:sp>
    </p:spTree>
    <p:extLst>
      <p:ext uri="{BB962C8B-B14F-4D97-AF65-F5344CB8AC3E}">
        <p14:creationId xmlns:p14="http://schemas.microsoft.com/office/powerpoint/2010/main" val="3783063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830AE-423C-B045-8EFC-E024BFF6F1A5}"/>
              </a:ext>
            </a:extLst>
          </p:cNvPr>
          <p:cNvSpPr>
            <a:spLocks noGrp="1"/>
          </p:cNvSpPr>
          <p:nvPr>
            <p:ph type="title"/>
          </p:nvPr>
        </p:nvSpPr>
        <p:spPr/>
        <p:txBody>
          <a:bodyPr/>
          <a:lstStyle/>
          <a:p>
            <a:r>
              <a:rPr lang="en-US" dirty="0"/>
              <a:t>Pin Failure</a:t>
            </a:r>
          </a:p>
        </p:txBody>
      </p:sp>
      <p:sp>
        <p:nvSpPr>
          <p:cNvPr id="3" name="Content Placeholder 2">
            <a:extLst>
              <a:ext uri="{FF2B5EF4-FFF2-40B4-BE49-F238E27FC236}">
                <a16:creationId xmlns:a16="http://schemas.microsoft.com/office/drawing/2014/main" id="{5F9A25C5-080B-EE4D-95F9-3816449E4CBF}"/>
              </a:ext>
            </a:extLst>
          </p:cNvPr>
          <p:cNvSpPr>
            <a:spLocks noGrp="1"/>
          </p:cNvSpPr>
          <p:nvPr>
            <p:ph sz="half" idx="1"/>
          </p:nvPr>
        </p:nvSpPr>
        <p:spPr/>
        <p:txBody>
          <a:bodyPr/>
          <a:lstStyle/>
          <a:p>
            <a:r>
              <a:rPr lang="en-US" sz="2200" dirty="0"/>
              <a:t>The mechanical properties of the fuel and clad (creep, fracture toughness) largely predict the fuel behavior after gap closure</a:t>
            </a:r>
          </a:p>
          <a:p>
            <a:r>
              <a:rPr lang="en-US" sz="2200" dirty="0"/>
              <a:t>Cladding breaches due to FCMI or FCCI can be due to loss of ductility of the clad, carburization of the clad, or fuel swelling</a:t>
            </a:r>
          </a:p>
          <a:p>
            <a:r>
              <a:rPr lang="en-US" sz="2200" dirty="0"/>
              <a:t>Clad carburization makes the clad surface hard and brittle and cracks form and propagate easily</a:t>
            </a:r>
          </a:p>
          <a:p>
            <a:endParaRPr lang="en-US" sz="2200" dirty="0"/>
          </a:p>
          <a:p>
            <a:endParaRPr lang="en-US" sz="2200" dirty="0"/>
          </a:p>
        </p:txBody>
      </p:sp>
      <p:sp>
        <p:nvSpPr>
          <p:cNvPr id="4" name="Content Placeholder 3">
            <a:extLst>
              <a:ext uri="{FF2B5EF4-FFF2-40B4-BE49-F238E27FC236}">
                <a16:creationId xmlns:a16="http://schemas.microsoft.com/office/drawing/2014/main" id="{E5999640-EF72-094D-9A03-3EE5F89FEF4A}"/>
              </a:ext>
            </a:extLst>
          </p:cNvPr>
          <p:cNvSpPr>
            <a:spLocks noGrp="1"/>
          </p:cNvSpPr>
          <p:nvPr>
            <p:ph sz="half" idx="2"/>
          </p:nvPr>
        </p:nvSpPr>
        <p:spPr/>
        <p:txBody>
          <a:bodyPr/>
          <a:lstStyle/>
          <a:p>
            <a:r>
              <a:rPr lang="en-US" sz="2200" dirty="0"/>
              <a:t>It has been observed that the He-bonded pin can be operated safely up to 15 at.% burnup (peak burnup 20 at.%).</a:t>
            </a:r>
          </a:p>
          <a:p>
            <a:endParaRPr lang="en-US" sz="2200" dirty="0"/>
          </a:p>
        </p:txBody>
      </p:sp>
      <p:sp>
        <p:nvSpPr>
          <p:cNvPr id="5" name="Slide Number Placeholder 4">
            <a:extLst>
              <a:ext uri="{FF2B5EF4-FFF2-40B4-BE49-F238E27FC236}">
                <a16:creationId xmlns:a16="http://schemas.microsoft.com/office/drawing/2014/main" id="{A1733892-1E84-DE4E-A87C-5BF980BF3EFD}"/>
              </a:ext>
            </a:extLst>
          </p:cNvPr>
          <p:cNvSpPr>
            <a:spLocks noGrp="1"/>
          </p:cNvSpPr>
          <p:nvPr>
            <p:ph type="sldNum" sz="quarter" idx="12"/>
          </p:nvPr>
        </p:nvSpPr>
        <p:spPr/>
        <p:txBody>
          <a:bodyPr/>
          <a:lstStyle/>
          <a:p>
            <a:pPr>
              <a:defRPr/>
            </a:pPr>
            <a:fld id="{EC35E9FC-F6D5-0349-BBED-EA7D7A9BC49B}" type="slidenum">
              <a:rPr lang="en-US" smtClean="0"/>
              <a:pPr>
                <a:defRPr/>
              </a:pPr>
              <a:t>11</a:t>
            </a:fld>
            <a:endParaRPr lang="en-US"/>
          </a:p>
        </p:txBody>
      </p:sp>
    </p:spTree>
    <p:extLst>
      <p:ext uri="{BB962C8B-B14F-4D97-AF65-F5344CB8AC3E}">
        <p14:creationId xmlns:p14="http://schemas.microsoft.com/office/powerpoint/2010/main" val="729813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3745F-EF43-0E44-A4D2-3CF8E1ABF2C3}"/>
              </a:ext>
            </a:extLst>
          </p:cNvPr>
          <p:cNvSpPr>
            <a:spLocks noGrp="1"/>
          </p:cNvSpPr>
          <p:nvPr>
            <p:ph type="title"/>
          </p:nvPr>
        </p:nvSpPr>
        <p:spPr/>
        <p:txBody>
          <a:bodyPr/>
          <a:lstStyle/>
          <a:p>
            <a:r>
              <a:rPr lang="en-US" dirty="0"/>
              <a:t>Carbide Fabrication</a:t>
            </a:r>
          </a:p>
        </p:txBody>
      </p:sp>
      <p:sp>
        <p:nvSpPr>
          <p:cNvPr id="3" name="Content Placeholder 2">
            <a:extLst>
              <a:ext uri="{FF2B5EF4-FFF2-40B4-BE49-F238E27FC236}">
                <a16:creationId xmlns:a16="http://schemas.microsoft.com/office/drawing/2014/main" id="{C5C7135E-14E0-BD40-A919-F45B00529D12}"/>
              </a:ext>
            </a:extLst>
          </p:cNvPr>
          <p:cNvSpPr>
            <a:spLocks noGrp="1"/>
          </p:cNvSpPr>
          <p:nvPr>
            <p:ph sz="half" idx="1"/>
          </p:nvPr>
        </p:nvSpPr>
        <p:spPr/>
        <p:txBody>
          <a:bodyPr/>
          <a:lstStyle/>
          <a:p>
            <a:r>
              <a:rPr lang="en-US" sz="2200" dirty="0"/>
              <a:t>Fabrication of carbide fuel on commercial scale is a difficult task and needs additional care because of its pyrophoricity, high radio toxicity, and the concern for criticality restricts the batch size</a:t>
            </a:r>
          </a:p>
          <a:p>
            <a:r>
              <a:rPr lang="en-US" sz="2200" dirty="0"/>
              <a:t>Carbide powders formed during carbothermic reduction of oxides are prone to oxidation and hydrolysis</a:t>
            </a:r>
          </a:p>
          <a:p>
            <a:r>
              <a:rPr lang="en-US" sz="2200" dirty="0"/>
              <a:t>This requires high-purity inert-gas cover in the fabrication line consisting of glove boxes</a:t>
            </a:r>
          </a:p>
          <a:p>
            <a:endParaRPr lang="en-US" sz="2200" dirty="0"/>
          </a:p>
        </p:txBody>
      </p:sp>
      <p:pic>
        <p:nvPicPr>
          <p:cNvPr id="6" name="Content Placeholder 5">
            <a:extLst>
              <a:ext uri="{FF2B5EF4-FFF2-40B4-BE49-F238E27FC236}">
                <a16:creationId xmlns:a16="http://schemas.microsoft.com/office/drawing/2014/main" id="{33E47E58-C22B-7942-A9CE-33F4CDB53572}"/>
              </a:ext>
            </a:extLst>
          </p:cNvPr>
          <p:cNvPicPr>
            <a:picLocks noGrp="1" noChangeAspect="1"/>
          </p:cNvPicPr>
          <p:nvPr>
            <p:ph sz="half" idx="2"/>
          </p:nvPr>
        </p:nvPicPr>
        <p:blipFill>
          <a:blip r:embed="rId2"/>
          <a:stretch>
            <a:fillRect/>
          </a:stretch>
        </p:blipFill>
        <p:spPr>
          <a:xfrm>
            <a:off x="6838950" y="2255988"/>
            <a:ext cx="4743450" cy="3292704"/>
          </a:xfrm>
          <a:prstGeom prst="rect">
            <a:avLst/>
          </a:prstGeom>
        </p:spPr>
      </p:pic>
      <p:sp>
        <p:nvSpPr>
          <p:cNvPr id="5" name="Slide Number Placeholder 4">
            <a:extLst>
              <a:ext uri="{FF2B5EF4-FFF2-40B4-BE49-F238E27FC236}">
                <a16:creationId xmlns:a16="http://schemas.microsoft.com/office/drawing/2014/main" id="{8ECA8B4C-CA57-F944-9CDA-DE95B01EC3EB}"/>
              </a:ext>
            </a:extLst>
          </p:cNvPr>
          <p:cNvSpPr>
            <a:spLocks noGrp="1"/>
          </p:cNvSpPr>
          <p:nvPr>
            <p:ph type="sldNum" sz="quarter" idx="12"/>
          </p:nvPr>
        </p:nvSpPr>
        <p:spPr/>
        <p:txBody>
          <a:bodyPr/>
          <a:lstStyle/>
          <a:p>
            <a:pPr>
              <a:defRPr/>
            </a:pPr>
            <a:fld id="{EC35E9FC-F6D5-0349-BBED-EA7D7A9BC49B}" type="slidenum">
              <a:rPr lang="en-US" smtClean="0"/>
              <a:pPr>
                <a:defRPr/>
              </a:pPr>
              <a:t>12</a:t>
            </a:fld>
            <a:endParaRPr lang="en-US"/>
          </a:p>
        </p:txBody>
      </p:sp>
    </p:spTree>
    <p:extLst>
      <p:ext uri="{BB962C8B-B14F-4D97-AF65-F5344CB8AC3E}">
        <p14:creationId xmlns:p14="http://schemas.microsoft.com/office/powerpoint/2010/main" val="21875664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10611-F030-3244-B5DE-C797FA1F5021}"/>
              </a:ext>
            </a:extLst>
          </p:cNvPr>
          <p:cNvSpPr>
            <a:spLocks noGrp="1"/>
          </p:cNvSpPr>
          <p:nvPr>
            <p:ph type="title"/>
          </p:nvPr>
        </p:nvSpPr>
        <p:spPr/>
        <p:txBody>
          <a:bodyPr/>
          <a:lstStyle/>
          <a:p>
            <a:r>
              <a:rPr lang="en-US" dirty="0"/>
              <a:t>Fabrication Techniques</a:t>
            </a:r>
          </a:p>
        </p:txBody>
      </p:sp>
      <p:sp>
        <p:nvSpPr>
          <p:cNvPr id="3" name="Content Placeholder 2">
            <a:extLst>
              <a:ext uri="{FF2B5EF4-FFF2-40B4-BE49-F238E27FC236}">
                <a16:creationId xmlns:a16="http://schemas.microsoft.com/office/drawing/2014/main" id="{466AF48F-3A21-7548-BC82-22B2A5322438}"/>
              </a:ext>
            </a:extLst>
          </p:cNvPr>
          <p:cNvSpPr>
            <a:spLocks noGrp="1"/>
          </p:cNvSpPr>
          <p:nvPr>
            <p:ph sz="half" idx="1"/>
          </p:nvPr>
        </p:nvSpPr>
        <p:spPr/>
        <p:txBody>
          <a:bodyPr/>
          <a:lstStyle/>
          <a:p>
            <a:r>
              <a:rPr lang="en-US" sz="2200" dirty="0"/>
              <a:t>Melting casting</a:t>
            </a:r>
          </a:p>
          <a:p>
            <a:r>
              <a:rPr lang="en-US" sz="2200" dirty="0"/>
              <a:t>In this method, UO2 or U metal chips with graphite are arc-melted and made into the form of a button</a:t>
            </a:r>
          </a:p>
          <a:p>
            <a:r>
              <a:rPr lang="en-US" sz="2200" dirty="0"/>
              <a:t>Melting casting route results in large-grained materials compared to that obtained by powder metallurgical methods</a:t>
            </a:r>
          </a:p>
          <a:p>
            <a:r>
              <a:rPr lang="en-US" sz="2200" dirty="0"/>
              <a:t>The melting casting method is, however, uneconomical due to the high cost of metal fabrication</a:t>
            </a:r>
          </a:p>
          <a:p>
            <a:endParaRPr lang="en-US" sz="2200" dirty="0"/>
          </a:p>
          <a:p>
            <a:endParaRPr lang="en-US" sz="2200" dirty="0"/>
          </a:p>
        </p:txBody>
      </p:sp>
      <p:sp>
        <p:nvSpPr>
          <p:cNvPr id="4" name="Content Placeholder 3">
            <a:extLst>
              <a:ext uri="{FF2B5EF4-FFF2-40B4-BE49-F238E27FC236}">
                <a16:creationId xmlns:a16="http://schemas.microsoft.com/office/drawing/2014/main" id="{48C2FBA0-3351-AA4C-AAF6-B2C9A8763663}"/>
              </a:ext>
            </a:extLst>
          </p:cNvPr>
          <p:cNvSpPr>
            <a:spLocks noGrp="1"/>
          </p:cNvSpPr>
          <p:nvPr>
            <p:ph sz="half" idx="2"/>
          </p:nvPr>
        </p:nvSpPr>
        <p:spPr/>
        <p:txBody>
          <a:bodyPr/>
          <a:lstStyle/>
          <a:p>
            <a:r>
              <a:rPr lang="en-US" sz="2200" dirty="0"/>
              <a:t>Metal </a:t>
            </a:r>
            <a:r>
              <a:rPr lang="en-US" sz="2200" dirty="0" err="1"/>
              <a:t>hydriding</a:t>
            </a:r>
            <a:r>
              <a:rPr lang="en-US" sz="2200" dirty="0"/>
              <a:t>– dehydriding</a:t>
            </a:r>
          </a:p>
          <a:p>
            <a:r>
              <a:rPr lang="en-US" sz="2200" dirty="0"/>
              <a:t>This method is followed for small-scale production of high-purity carbides, where the metal hydride reacts with graphite</a:t>
            </a:r>
          </a:p>
          <a:p>
            <a:r>
              <a:rPr lang="en-US" sz="2200" dirty="0"/>
              <a:t>Actinide carbides MC and M2C3 can be prepared from a mixture of hydride and graphite</a:t>
            </a:r>
          </a:p>
          <a:p>
            <a:r>
              <a:rPr lang="en-US" sz="2200" dirty="0"/>
              <a:t>For UC, the reaction between uranium metal and a hydrocarbon gas (methane) is carried out with careful control of the hydrocarbon flow</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B636703A-0EB2-7641-8625-077374D195F8}"/>
              </a:ext>
            </a:extLst>
          </p:cNvPr>
          <p:cNvSpPr>
            <a:spLocks noGrp="1"/>
          </p:cNvSpPr>
          <p:nvPr>
            <p:ph type="sldNum" sz="quarter" idx="12"/>
          </p:nvPr>
        </p:nvSpPr>
        <p:spPr/>
        <p:txBody>
          <a:bodyPr/>
          <a:lstStyle/>
          <a:p>
            <a:pPr>
              <a:defRPr/>
            </a:pPr>
            <a:fld id="{EC35E9FC-F6D5-0349-BBED-EA7D7A9BC49B}" type="slidenum">
              <a:rPr lang="en-US" smtClean="0"/>
              <a:pPr>
                <a:defRPr/>
              </a:pPr>
              <a:t>13</a:t>
            </a:fld>
            <a:endParaRPr lang="en-US"/>
          </a:p>
        </p:txBody>
      </p:sp>
      <p:pic>
        <p:nvPicPr>
          <p:cNvPr id="6" name="Picture 5">
            <a:extLst>
              <a:ext uri="{FF2B5EF4-FFF2-40B4-BE49-F238E27FC236}">
                <a16:creationId xmlns:a16="http://schemas.microsoft.com/office/drawing/2014/main" id="{C33CCAC8-AFE8-624F-8B57-968F68496B77}"/>
              </a:ext>
            </a:extLst>
          </p:cNvPr>
          <p:cNvPicPr>
            <a:picLocks noChangeAspect="1"/>
          </p:cNvPicPr>
          <p:nvPr/>
        </p:nvPicPr>
        <p:blipFill>
          <a:blip r:embed="rId2"/>
          <a:stretch>
            <a:fillRect/>
          </a:stretch>
        </p:blipFill>
        <p:spPr>
          <a:xfrm>
            <a:off x="8533296" y="4500493"/>
            <a:ext cx="2844800" cy="386215"/>
          </a:xfrm>
          <a:prstGeom prst="rect">
            <a:avLst/>
          </a:prstGeom>
        </p:spPr>
      </p:pic>
    </p:spTree>
    <p:extLst>
      <p:ext uri="{BB962C8B-B14F-4D97-AF65-F5344CB8AC3E}">
        <p14:creationId xmlns:p14="http://schemas.microsoft.com/office/powerpoint/2010/main" val="4153734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40AE2-A80B-0349-AD18-CDCFE3967D0E}"/>
              </a:ext>
            </a:extLst>
          </p:cNvPr>
          <p:cNvSpPr>
            <a:spLocks noGrp="1"/>
          </p:cNvSpPr>
          <p:nvPr>
            <p:ph type="title"/>
          </p:nvPr>
        </p:nvSpPr>
        <p:spPr/>
        <p:txBody>
          <a:bodyPr/>
          <a:lstStyle/>
          <a:p>
            <a:r>
              <a:rPr lang="en-US" dirty="0"/>
              <a:t>Carbothermic Reduction</a:t>
            </a:r>
          </a:p>
        </p:txBody>
      </p:sp>
      <p:sp>
        <p:nvSpPr>
          <p:cNvPr id="3" name="Content Placeholder 2">
            <a:extLst>
              <a:ext uri="{FF2B5EF4-FFF2-40B4-BE49-F238E27FC236}">
                <a16:creationId xmlns:a16="http://schemas.microsoft.com/office/drawing/2014/main" id="{0251F8D5-006E-EC46-A1A1-F5805B3DFB90}"/>
              </a:ext>
            </a:extLst>
          </p:cNvPr>
          <p:cNvSpPr>
            <a:spLocks noGrp="1"/>
          </p:cNvSpPr>
          <p:nvPr>
            <p:ph sz="half" idx="1"/>
          </p:nvPr>
        </p:nvSpPr>
        <p:spPr/>
        <p:txBody>
          <a:bodyPr/>
          <a:lstStyle/>
          <a:p>
            <a:r>
              <a:rPr lang="en-US" sz="2200" dirty="0"/>
              <a:t>Uranium monocarbide is mainly produced by carbothermic reduction of UO2 and carbon following the reaction</a:t>
            </a:r>
          </a:p>
          <a:p>
            <a:r>
              <a:rPr lang="en-US" sz="2200" dirty="0"/>
              <a:t>A mixture of UO2 and carbon is blended together and the mixture is compacted at 300–600 MPa along with an organic binder</a:t>
            </a:r>
          </a:p>
          <a:p>
            <a:r>
              <a:rPr lang="en-US" sz="2200" dirty="0"/>
              <a:t>The pellets are heated in a vacuum induction furnace and ground to a powder for compaction</a:t>
            </a:r>
          </a:p>
          <a:p>
            <a:endParaRPr lang="en-US" sz="2200" dirty="0"/>
          </a:p>
        </p:txBody>
      </p:sp>
      <p:pic>
        <p:nvPicPr>
          <p:cNvPr id="7" name="Content Placeholder 6">
            <a:extLst>
              <a:ext uri="{FF2B5EF4-FFF2-40B4-BE49-F238E27FC236}">
                <a16:creationId xmlns:a16="http://schemas.microsoft.com/office/drawing/2014/main" id="{7CF2B306-2CE8-F540-AAC1-901F768711B9}"/>
              </a:ext>
            </a:extLst>
          </p:cNvPr>
          <p:cNvPicPr>
            <a:picLocks noGrp="1" noChangeAspect="1"/>
          </p:cNvPicPr>
          <p:nvPr>
            <p:ph sz="half" idx="2"/>
          </p:nvPr>
        </p:nvPicPr>
        <p:blipFill>
          <a:blip r:embed="rId2"/>
          <a:stretch>
            <a:fillRect/>
          </a:stretch>
        </p:blipFill>
        <p:spPr>
          <a:xfrm>
            <a:off x="6197602" y="2693471"/>
            <a:ext cx="5384800" cy="3845443"/>
          </a:xfrm>
          <a:prstGeom prst="rect">
            <a:avLst/>
          </a:prstGeom>
        </p:spPr>
      </p:pic>
      <p:sp>
        <p:nvSpPr>
          <p:cNvPr id="5" name="Slide Number Placeholder 4">
            <a:extLst>
              <a:ext uri="{FF2B5EF4-FFF2-40B4-BE49-F238E27FC236}">
                <a16:creationId xmlns:a16="http://schemas.microsoft.com/office/drawing/2014/main" id="{BA7898A3-2857-634D-9C5F-471952DC8133}"/>
              </a:ext>
            </a:extLst>
          </p:cNvPr>
          <p:cNvSpPr>
            <a:spLocks noGrp="1"/>
          </p:cNvSpPr>
          <p:nvPr>
            <p:ph type="sldNum" sz="quarter" idx="12"/>
          </p:nvPr>
        </p:nvSpPr>
        <p:spPr/>
        <p:txBody>
          <a:bodyPr/>
          <a:lstStyle/>
          <a:p>
            <a:pPr>
              <a:defRPr/>
            </a:pPr>
            <a:fld id="{EC35E9FC-F6D5-0349-BBED-EA7D7A9BC49B}" type="slidenum">
              <a:rPr lang="en-US" smtClean="0"/>
              <a:pPr>
                <a:defRPr/>
              </a:pPr>
              <a:t>14</a:t>
            </a:fld>
            <a:endParaRPr lang="en-US"/>
          </a:p>
        </p:txBody>
      </p:sp>
      <p:pic>
        <p:nvPicPr>
          <p:cNvPr id="6" name="Picture 5">
            <a:extLst>
              <a:ext uri="{FF2B5EF4-FFF2-40B4-BE49-F238E27FC236}">
                <a16:creationId xmlns:a16="http://schemas.microsoft.com/office/drawing/2014/main" id="{206B273A-E3AE-0F4B-8D59-2C5EDB0B7FB1}"/>
              </a:ext>
            </a:extLst>
          </p:cNvPr>
          <p:cNvPicPr>
            <a:picLocks noChangeAspect="1"/>
          </p:cNvPicPr>
          <p:nvPr/>
        </p:nvPicPr>
        <p:blipFill>
          <a:blip r:embed="rId3"/>
          <a:stretch>
            <a:fillRect/>
          </a:stretch>
        </p:blipFill>
        <p:spPr>
          <a:xfrm>
            <a:off x="7752384" y="1787877"/>
            <a:ext cx="2072032" cy="813713"/>
          </a:xfrm>
          <a:prstGeom prst="rect">
            <a:avLst/>
          </a:prstGeom>
        </p:spPr>
      </p:pic>
    </p:spTree>
    <p:extLst>
      <p:ext uri="{BB962C8B-B14F-4D97-AF65-F5344CB8AC3E}">
        <p14:creationId xmlns:p14="http://schemas.microsoft.com/office/powerpoint/2010/main" val="1504358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C70E6-2708-194C-9E4E-3F01E7C69784}"/>
              </a:ext>
            </a:extLst>
          </p:cNvPr>
          <p:cNvSpPr>
            <a:spLocks noGrp="1"/>
          </p:cNvSpPr>
          <p:nvPr>
            <p:ph type="title"/>
          </p:nvPr>
        </p:nvSpPr>
        <p:spPr/>
        <p:txBody>
          <a:bodyPr/>
          <a:lstStyle/>
          <a:p>
            <a:r>
              <a:rPr lang="en-US" dirty="0"/>
              <a:t>Carbothermic Reduction</a:t>
            </a:r>
          </a:p>
        </p:txBody>
      </p:sp>
      <p:sp>
        <p:nvSpPr>
          <p:cNvPr id="3" name="Content Placeholder 2">
            <a:extLst>
              <a:ext uri="{FF2B5EF4-FFF2-40B4-BE49-F238E27FC236}">
                <a16:creationId xmlns:a16="http://schemas.microsoft.com/office/drawing/2014/main" id="{14DF57BD-925A-6C4B-8585-63F017258AB6}"/>
              </a:ext>
            </a:extLst>
          </p:cNvPr>
          <p:cNvSpPr>
            <a:spLocks noGrp="1"/>
          </p:cNvSpPr>
          <p:nvPr>
            <p:ph sz="half" idx="1"/>
          </p:nvPr>
        </p:nvSpPr>
        <p:spPr>
          <a:xfrm>
            <a:off x="609600" y="1968503"/>
            <a:ext cx="10972800" cy="4157663"/>
          </a:xfrm>
        </p:spPr>
        <p:txBody>
          <a:bodyPr/>
          <a:lstStyle/>
          <a:p>
            <a:r>
              <a:rPr lang="en-US" sz="2200" dirty="0"/>
              <a:t>Uranium–plutonium-mixed carbide is also prepared by carbothermic reduction of UO2–PuO2</a:t>
            </a:r>
          </a:p>
          <a:p>
            <a:r>
              <a:rPr lang="en-US" sz="2200" dirty="0"/>
              <a:t>The physical state and homogeneity of the mixture influences the reaction rate and the quality of the final product</a:t>
            </a:r>
          </a:p>
          <a:p>
            <a:r>
              <a:rPr lang="en-US" sz="2200" dirty="0"/>
              <a:t>The reaction is complicated by the uneven distribution of plutonium in the two carbide phases and the formation of CO2 and CO, especially in </a:t>
            </a:r>
            <a:r>
              <a:rPr lang="en-US" sz="2200" dirty="0" err="1"/>
              <a:t>hyperstoichiometric</a:t>
            </a:r>
            <a:r>
              <a:rPr lang="en-US" sz="2200" dirty="0"/>
              <a:t> feedstock</a:t>
            </a:r>
          </a:p>
          <a:p>
            <a:r>
              <a:rPr lang="en-US" sz="2200" dirty="0"/>
              <a:t>Pu can volatilize and evaporate, which needs to be controlled via increased CO partial pressure</a:t>
            </a:r>
          </a:p>
          <a:p>
            <a:r>
              <a:rPr lang="en-US" sz="2200" dirty="0"/>
              <a:t>Carbothermic reduction temperature also depends on the Pu content of the material</a:t>
            </a:r>
          </a:p>
          <a:p>
            <a:endParaRPr lang="en-US" sz="2200" dirty="0"/>
          </a:p>
          <a:p>
            <a:endParaRPr lang="en-US" sz="2200" dirty="0"/>
          </a:p>
        </p:txBody>
      </p:sp>
      <p:sp>
        <p:nvSpPr>
          <p:cNvPr id="5" name="Slide Number Placeholder 4">
            <a:extLst>
              <a:ext uri="{FF2B5EF4-FFF2-40B4-BE49-F238E27FC236}">
                <a16:creationId xmlns:a16="http://schemas.microsoft.com/office/drawing/2014/main" id="{CCF10AB4-19C4-1242-8ADE-2A30AF4A07F8}"/>
              </a:ext>
            </a:extLst>
          </p:cNvPr>
          <p:cNvSpPr>
            <a:spLocks noGrp="1"/>
          </p:cNvSpPr>
          <p:nvPr>
            <p:ph type="sldNum" sz="quarter" idx="12"/>
          </p:nvPr>
        </p:nvSpPr>
        <p:spPr/>
        <p:txBody>
          <a:bodyPr/>
          <a:lstStyle/>
          <a:p>
            <a:pPr>
              <a:defRPr/>
            </a:pPr>
            <a:fld id="{EC35E9FC-F6D5-0349-BBED-EA7D7A9BC49B}" type="slidenum">
              <a:rPr lang="en-US" smtClean="0"/>
              <a:pPr>
                <a:defRPr/>
              </a:pPr>
              <a:t>15</a:t>
            </a:fld>
            <a:endParaRPr lang="en-US"/>
          </a:p>
        </p:txBody>
      </p:sp>
      <p:pic>
        <p:nvPicPr>
          <p:cNvPr id="8" name="Picture 7">
            <a:extLst>
              <a:ext uri="{FF2B5EF4-FFF2-40B4-BE49-F238E27FC236}">
                <a16:creationId xmlns:a16="http://schemas.microsoft.com/office/drawing/2014/main" id="{A62DFFA5-3A38-7F70-E1AA-A63ACF1FD3FB}"/>
              </a:ext>
            </a:extLst>
          </p:cNvPr>
          <p:cNvPicPr>
            <a:picLocks noChangeAspect="1"/>
          </p:cNvPicPr>
          <p:nvPr/>
        </p:nvPicPr>
        <p:blipFill>
          <a:blip r:embed="rId2"/>
          <a:stretch>
            <a:fillRect/>
          </a:stretch>
        </p:blipFill>
        <p:spPr>
          <a:xfrm>
            <a:off x="2572951" y="5841209"/>
            <a:ext cx="7772400" cy="400050"/>
          </a:xfrm>
          <a:prstGeom prst="rect">
            <a:avLst/>
          </a:prstGeom>
        </p:spPr>
      </p:pic>
    </p:spTree>
    <p:extLst>
      <p:ext uri="{BB962C8B-B14F-4D97-AF65-F5344CB8AC3E}">
        <p14:creationId xmlns:p14="http://schemas.microsoft.com/office/powerpoint/2010/main" val="30123022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6D612-EB41-5A4F-A5C3-9550A1D6F735}"/>
              </a:ext>
            </a:extLst>
          </p:cNvPr>
          <p:cNvSpPr>
            <a:spLocks noGrp="1"/>
          </p:cNvSpPr>
          <p:nvPr>
            <p:ph type="title"/>
          </p:nvPr>
        </p:nvSpPr>
        <p:spPr/>
        <p:txBody>
          <a:bodyPr/>
          <a:lstStyle/>
          <a:p>
            <a:r>
              <a:rPr lang="en-US" dirty="0"/>
              <a:t>Pressing</a:t>
            </a:r>
          </a:p>
        </p:txBody>
      </p:sp>
      <p:sp>
        <p:nvSpPr>
          <p:cNvPr id="3" name="Content Placeholder 2">
            <a:extLst>
              <a:ext uri="{FF2B5EF4-FFF2-40B4-BE49-F238E27FC236}">
                <a16:creationId xmlns:a16="http://schemas.microsoft.com/office/drawing/2014/main" id="{0F3441E6-9549-5E4F-B6BE-FEF6242619D6}"/>
              </a:ext>
            </a:extLst>
          </p:cNvPr>
          <p:cNvSpPr>
            <a:spLocks noGrp="1"/>
          </p:cNvSpPr>
          <p:nvPr>
            <p:ph sz="half" idx="1"/>
          </p:nvPr>
        </p:nvSpPr>
        <p:spPr>
          <a:xfrm>
            <a:off x="609600" y="1968503"/>
            <a:ext cx="6841524" cy="4157663"/>
          </a:xfrm>
        </p:spPr>
        <p:txBody>
          <a:bodyPr/>
          <a:lstStyle/>
          <a:p>
            <a:r>
              <a:rPr lang="en-US" sz="2200" dirty="0"/>
              <a:t>The conventional powder metallurgy route of carbide fuel fabrication has certain disadvantages, including pick up of O/N impurities from the cover gas and risks of pyrophoricity</a:t>
            </a:r>
          </a:p>
          <a:p>
            <a:r>
              <a:rPr lang="en-US" sz="2200" dirty="0"/>
              <a:t>Direct pressing takes the product of carbothermic reduction and presses them into a low density pellet, which can be sintered into the final product</a:t>
            </a:r>
          </a:p>
          <a:p>
            <a:r>
              <a:rPr lang="en-US" sz="2200" dirty="0"/>
              <a:t>This reduces O pickup, reduces dust and impurities, and reduces time/cost</a:t>
            </a:r>
          </a:p>
          <a:p>
            <a:r>
              <a:rPr lang="en-US" sz="2200" dirty="0"/>
              <a:t>There is an additional route that involves wet processing of nitrate-based fuels in a sol-gel technique</a:t>
            </a:r>
          </a:p>
          <a:p>
            <a:endParaRPr lang="en-US" sz="2200" dirty="0"/>
          </a:p>
        </p:txBody>
      </p:sp>
      <p:pic>
        <p:nvPicPr>
          <p:cNvPr id="6" name="Content Placeholder 5">
            <a:extLst>
              <a:ext uri="{FF2B5EF4-FFF2-40B4-BE49-F238E27FC236}">
                <a16:creationId xmlns:a16="http://schemas.microsoft.com/office/drawing/2014/main" id="{8ABAF443-2999-1D48-8831-39C3DEA96C4E}"/>
              </a:ext>
            </a:extLst>
          </p:cNvPr>
          <p:cNvPicPr>
            <a:picLocks noGrp="1" noChangeAspect="1"/>
          </p:cNvPicPr>
          <p:nvPr>
            <p:ph sz="half" idx="2"/>
          </p:nvPr>
        </p:nvPicPr>
        <p:blipFill rotWithShape="1">
          <a:blip r:embed="rId2"/>
          <a:srcRect r="32903"/>
          <a:stretch/>
        </p:blipFill>
        <p:spPr>
          <a:xfrm>
            <a:off x="7828638" y="1095244"/>
            <a:ext cx="3879658" cy="5556659"/>
          </a:xfrm>
          <a:prstGeom prst="rect">
            <a:avLst/>
          </a:prstGeom>
        </p:spPr>
      </p:pic>
      <p:sp>
        <p:nvSpPr>
          <p:cNvPr id="5" name="Slide Number Placeholder 4">
            <a:extLst>
              <a:ext uri="{FF2B5EF4-FFF2-40B4-BE49-F238E27FC236}">
                <a16:creationId xmlns:a16="http://schemas.microsoft.com/office/drawing/2014/main" id="{84001A78-D554-6A4C-8175-B5E84988625B}"/>
              </a:ext>
            </a:extLst>
          </p:cNvPr>
          <p:cNvSpPr>
            <a:spLocks noGrp="1"/>
          </p:cNvSpPr>
          <p:nvPr>
            <p:ph type="sldNum" sz="quarter" idx="12"/>
          </p:nvPr>
        </p:nvSpPr>
        <p:spPr/>
        <p:txBody>
          <a:bodyPr/>
          <a:lstStyle/>
          <a:p>
            <a:pPr>
              <a:defRPr/>
            </a:pPr>
            <a:fld id="{EC35E9FC-F6D5-0349-BBED-EA7D7A9BC49B}" type="slidenum">
              <a:rPr lang="en-US" smtClean="0"/>
              <a:pPr>
                <a:defRPr/>
              </a:pPr>
              <a:t>16</a:t>
            </a:fld>
            <a:endParaRPr lang="en-US"/>
          </a:p>
        </p:txBody>
      </p:sp>
    </p:spTree>
    <p:extLst>
      <p:ext uri="{BB962C8B-B14F-4D97-AF65-F5344CB8AC3E}">
        <p14:creationId xmlns:p14="http://schemas.microsoft.com/office/powerpoint/2010/main" val="14275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FB5F-05B4-0CD1-39C5-E95C54559AC9}"/>
              </a:ext>
            </a:extLst>
          </p:cNvPr>
          <p:cNvSpPr>
            <a:spLocks noGrp="1"/>
          </p:cNvSpPr>
          <p:nvPr>
            <p:ph type="title"/>
          </p:nvPr>
        </p:nvSpPr>
        <p:spPr/>
        <p:txBody>
          <a:bodyPr/>
          <a:lstStyle/>
          <a:p>
            <a:r>
              <a:rPr lang="en-US" dirty="0"/>
              <a:t>As-fabricated microstructures</a:t>
            </a:r>
          </a:p>
        </p:txBody>
      </p:sp>
      <p:sp>
        <p:nvSpPr>
          <p:cNvPr id="3" name="Content Placeholder 2">
            <a:extLst>
              <a:ext uri="{FF2B5EF4-FFF2-40B4-BE49-F238E27FC236}">
                <a16:creationId xmlns:a16="http://schemas.microsoft.com/office/drawing/2014/main" id="{10F516B2-E1B0-70E8-B61B-90709D99E95D}"/>
              </a:ext>
            </a:extLst>
          </p:cNvPr>
          <p:cNvSpPr>
            <a:spLocks noGrp="1"/>
          </p:cNvSpPr>
          <p:nvPr>
            <p:ph sz="half" idx="1"/>
          </p:nvPr>
        </p:nvSpPr>
        <p:spPr>
          <a:xfrm>
            <a:off x="609600" y="1968503"/>
            <a:ext cx="4666735" cy="4157663"/>
          </a:xfrm>
        </p:spPr>
        <p:txBody>
          <a:bodyPr/>
          <a:lstStyle/>
          <a:p>
            <a:r>
              <a:rPr lang="en-US" sz="2200" dirty="0"/>
              <a:t>Carbide pellets are susceptible to surface defects, such as chips and cracks</a:t>
            </a:r>
          </a:p>
          <a:p>
            <a:r>
              <a:rPr lang="en-US" sz="2200" dirty="0"/>
              <a:t>As in all sintered materials, residual porosity will be present</a:t>
            </a:r>
          </a:p>
          <a:p>
            <a:r>
              <a:rPr lang="en-US" sz="2200" dirty="0"/>
              <a:t>Varying degrees of the M2C3 phase will be present and are observable via characterization</a:t>
            </a:r>
          </a:p>
          <a:p>
            <a:endParaRPr lang="en-US" sz="2200" dirty="0"/>
          </a:p>
        </p:txBody>
      </p:sp>
      <p:sp>
        <p:nvSpPr>
          <p:cNvPr id="5" name="Slide Number Placeholder 4">
            <a:extLst>
              <a:ext uri="{FF2B5EF4-FFF2-40B4-BE49-F238E27FC236}">
                <a16:creationId xmlns:a16="http://schemas.microsoft.com/office/drawing/2014/main" id="{2FCE7052-3419-D966-C398-26B39433E9D1}"/>
              </a:ext>
            </a:extLst>
          </p:cNvPr>
          <p:cNvSpPr>
            <a:spLocks noGrp="1"/>
          </p:cNvSpPr>
          <p:nvPr>
            <p:ph type="sldNum" sz="quarter" idx="12"/>
          </p:nvPr>
        </p:nvSpPr>
        <p:spPr/>
        <p:txBody>
          <a:bodyPr/>
          <a:lstStyle/>
          <a:p>
            <a:pPr>
              <a:defRPr/>
            </a:pPr>
            <a:fld id="{EC35E9FC-F6D5-0349-BBED-EA7D7A9BC49B}" type="slidenum">
              <a:rPr lang="en-US" smtClean="0"/>
              <a:pPr>
                <a:defRPr/>
              </a:pPr>
              <a:t>17</a:t>
            </a:fld>
            <a:endParaRPr lang="en-US"/>
          </a:p>
        </p:txBody>
      </p:sp>
      <p:pic>
        <p:nvPicPr>
          <p:cNvPr id="7" name="Picture 6">
            <a:extLst>
              <a:ext uri="{FF2B5EF4-FFF2-40B4-BE49-F238E27FC236}">
                <a16:creationId xmlns:a16="http://schemas.microsoft.com/office/drawing/2014/main" id="{C82B90B2-0703-9B75-1F9B-5BE9FE20C8EC}"/>
              </a:ext>
            </a:extLst>
          </p:cNvPr>
          <p:cNvPicPr>
            <a:picLocks noChangeAspect="1"/>
          </p:cNvPicPr>
          <p:nvPr/>
        </p:nvPicPr>
        <p:blipFill>
          <a:blip r:embed="rId2"/>
          <a:stretch>
            <a:fillRect/>
          </a:stretch>
        </p:blipFill>
        <p:spPr>
          <a:xfrm>
            <a:off x="5616489" y="2488136"/>
            <a:ext cx="6547022" cy="2574359"/>
          </a:xfrm>
          <a:prstGeom prst="rect">
            <a:avLst/>
          </a:prstGeom>
        </p:spPr>
      </p:pic>
      <p:sp>
        <p:nvSpPr>
          <p:cNvPr id="9" name="TextBox 8">
            <a:extLst>
              <a:ext uri="{FF2B5EF4-FFF2-40B4-BE49-F238E27FC236}">
                <a16:creationId xmlns:a16="http://schemas.microsoft.com/office/drawing/2014/main" id="{6A722AC7-D5B9-ECF3-122B-5CEEF49B167C}"/>
              </a:ext>
            </a:extLst>
          </p:cNvPr>
          <p:cNvSpPr txBox="1"/>
          <p:nvPr/>
        </p:nvSpPr>
        <p:spPr>
          <a:xfrm>
            <a:off x="5837881" y="5062495"/>
            <a:ext cx="6104238" cy="646331"/>
          </a:xfrm>
          <a:prstGeom prst="rect">
            <a:avLst/>
          </a:prstGeom>
          <a:noFill/>
        </p:spPr>
        <p:txBody>
          <a:bodyPr wrap="square">
            <a:spAutoFit/>
          </a:bodyPr>
          <a:lstStyle/>
          <a:p>
            <a:pPr algn="ctr"/>
            <a:r>
              <a:rPr lang="en-US" dirty="0">
                <a:latin typeface="Helvetica" pitchFamily="2" charset="0"/>
              </a:rPr>
              <a:t>M</a:t>
            </a:r>
            <a:r>
              <a:rPr lang="en-US" dirty="0">
                <a:effectLst/>
                <a:latin typeface="Helvetica" pitchFamily="2" charset="0"/>
              </a:rPr>
              <a:t>ixed carbide fuel with (a) 70%PuC and (b) 20%PuC showing bright/white areas of </a:t>
            </a:r>
            <a:r>
              <a:rPr lang="en-US" dirty="0" err="1">
                <a:effectLst/>
                <a:latin typeface="Helvetica" pitchFamily="2" charset="0"/>
              </a:rPr>
              <a:t>sesquicarbide</a:t>
            </a:r>
            <a:r>
              <a:rPr lang="en-US" dirty="0">
                <a:effectLst/>
                <a:latin typeface="Helvetica" pitchFamily="2" charset="0"/>
              </a:rPr>
              <a:t> phase </a:t>
            </a:r>
          </a:p>
        </p:txBody>
      </p:sp>
    </p:spTree>
    <p:extLst>
      <p:ext uri="{BB962C8B-B14F-4D97-AF65-F5344CB8AC3E}">
        <p14:creationId xmlns:p14="http://schemas.microsoft.com/office/powerpoint/2010/main" val="22174120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B81A5-6C8B-F9B5-C821-E10EBC9FB047}"/>
              </a:ext>
            </a:extLst>
          </p:cNvPr>
          <p:cNvSpPr>
            <a:spLocks noGrp="1"/>
          </p:cNvSpPr>
          <p:nvPr>
            <p:ph type="title"/>
          </p:nvPr>
        </p:nvSpPr>
        <p:spPr/>
        <p:txBody>
          <a:bodyPr/>
          <a:lstStyle/>
          <a:p>
            <a:r>
              <a:rPr lang="en-US" dirty="0"/>
              <a:t>nitride fuels</a:t>
            </a:r>
          </a:p>
        </p:txBody>
      </p:sp>
      <p:sp>
        <p:nvSpPr>
          <p:cNvPr id="4" name="Slide Number Placeholder 3">
            <a:extLst>
              <a:ext uri="{FF2B5EF4-FFF2-40B4-BE49-F238E27FC236}">
                <a16:creationId xmlns:a16="http://schemas.microsoft.com/office/drawing/2014/main" id="{0235A0A4-E6E2-FAF5-DB0B-94CD19049310}"/>
              </a:ext>
            </a:extLst>
          </p:cNvPr>
          <p:cNvSpPr>
            <a:spLocks noGrp="1"/>
          </p:cNvSpPr>
          <p:nvPr>
            <p:ph type="sldNum" sz="quarter" idx="12"/>
          </p:nvPr>
        </p:nvSpPr>
        <p:spPr/>
        <p:txBody>
          <a:bodyPr/>
          <a:lstStyle/>
          <a:p>
            <a:pPr>
              <a:defRPr/>
            </a:pPr>
            <a:fld id="{0DA6BD0F-ABBC-C14D-BC96-77BE126A748B}" type="slidenum">
              <a:rPr lang="en-US" smtClean="0"/>
              <a:pPr>
                <a:defRPr/>
              </a:pPr>
              <a:t>18</a:t>
            </a:fld>
            <a:endParaRPr lang="en-US"/>
          </a:p>
        </p:txBody>
      </p:sp>
    </p:spTree>
    <p:extLst>
      <p:ext uri="{BB962C8B-B14F-4D97-AF65-F5344CB8AC3E}">
        <p14:creationId xmlns:p14="http://schemas.microsoft.com/office/powerpoint/2010/main" val="27731771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ED69B-E417-7F42-B658-1EC1C69651A0}"/>
              </a:ext>
            </a:extLst>
          </p:cNvPr>
          <p:cNvSpPr>
            <a:spLocks noGrp="1"/>
          </p:cNvSpPr>
          <p:nvPr>
            <p:ph type="title"/>
          </p:nvPr>
        </p:nvSpPr>
        <p:spPr/>
        <p:txBody>
          <a:bodyPr/>
          <a:lstStyle/>
          <a:p>
            <a:r>
              <a:rPr lang="en-US" dirty="0"/>
              <a:t>Nitride Fuels</a:t>
            </a:r>
          </a:p>
        </p:txBody>
      </p:sp>
      <p:sp>
        <p:nvSpPr>
          <p:cNvPr id="3" name="Content Placeholder 2">
            <a:extLst>
              <a:ext uri="{FF2B5EF4-FFF2-40B4-BE49-F238E27FC236}">
                <a16:creationId xmlns:a16="http://schemas.microsoft.com/office/drawing/2014/main" id="{8C6170CC-74F9-354F-B38C-514F4ADC1BA2}"/>
              </a:ext>
            </a:extLst>
          </p:cNvPr>
          <p:cNvSpPr>
            <a:spLocks noGrp="1"/>
          </p:cNvSpPr>
          <p:nvPr>
            <p:ph sz="half" idx="1"/>
          </p:nvPr>
        </p:nvSpPr>
        <p:spPr/>
        <p:txBody>
          <a:bodyPr/>
          <a:lstStyle/>
          <a:p>
            <a:r>
              <a:rPr lang="en-US" sz="2200" dirty="0"/>
              <a:t>Nitride fuel has been proposed as an advanced fuel for fast reactors and developed since the 1960s and tested in the BR-10, MTR, and EBR-II reactors</a:t>
            </a:r>
          </a:p>
          <a:p>
            <a:r>
              <a:rPr lang="en-US" sz="2200" dirty="0"/>
              <a:t>Nitride fuel is often a solid solution of uranium mononitride (UN) and plutonium mononitride (</a:t>
            </a:r>
            <a:r>
              <a:rPr lang="en-US" sz="2200" dirty="0" err="1"/>
              <a:t>PuN</a:t>
            </a:r>
            <a:r>
              <a:rPr lang="en-US" sz="2200" dirty="0"/>
              <a:t>), in which the Pu/(</a:t>
            </a:r>
            <a:r>
              <a:rPr lang="en-US" sz="2200" dirty="0" err="1"/>
              <a:t>U+Pu</a:t>
            </a:r>
            <a:r>
              <a:rPr lang="en-US" sz="2200" dirty="0"/>
              <a:t>) molar ratio ranges from 0.15 to 0.25</a:t>
            </a:r>
          </a:p>
          <a:p>
            <a:endParaRPr lang="en-US" sz="2200" dirty="0"/>
          </a:p>
        </p:txBody>
      </p:sp>
      <p:sp>
        <p:nvSpPr>
          <p:cNvPr id="4" name="Content Placeholder 3">
            <a:extLst>
              <a:ext uri="{FF2B5EF4-FFF2-40B4-BE49-F238E27FC236}">
                <a16:creationId xmlns:a16="http://schemas.microsoft.com/office/drawing/2014/main" id="{F3F03880-A363-EA4D-AEDC-55314C8A3C4A}"/>
              </a:ext>
            </a:extLst>
          </p:cNvPr>
          <p:cNvSpPr>
            <a:spLocks noGrp="1"/>
          </p:cNvSpPr>
          <p:nvPr>
            <p:ph sz="half" idx="2"/>
          </p:nvPr>
        </p:nvSpPr>
        <p:spPr/>
        <p:txBody>
          <a:bodyPr/>
          <a:lstStyle/>
          <a:p>
            <a:r>
              <a:rPr lang="en-US" sz="2200" dirty="0"/>
              <a:t>Nitride has potential applications as a fuel for space reactors, large breeder reactors, different Gen IV fast reactors, accelerator-driven systems, and small modular reactors</a:t>
            </a:r>
          </a:p>
          <a:p>
            <a:r>
              <a:rPr lang="en-US" sz="2200" dirty="0"/>
              <a:t>UN is now also being considered as an accident tolerant fuel for LWRs</a:t>
            </a:r>
          </a:p>
          <a:p>
            <a:endParaRPr lang="en-US" sz="2200" dirty="0"/>
          </a:p>
          <a:p>
            <a:endParaRPr lang="en-US" sz="2200" dirty="0"/>
          </a:p>
        </p:txBody>
      </p:sp>
      <p:sp>
        <p:nvSpPr>
          <p:cNvPr id="5" name="Slide Number Placeholder 4">
            <a:extLst>
              <a:ext uri="{FF2B5EF4-FFF2-40B4-BE49-F238E27FC236}">
                <a16:creationId xmlns:a16="http://schemas.microsoft.com/office/drawing/2014/main" id="{09F4615F-2688-5743-9E6C-F7BCB206CC37}"/>
              </a:ext>
            </a:extLst>
          </p:cNvPr>
          <p:cNvSpPr>
            <a:spLocks noGrp="1"/>
          </p:cNvSpPr>
          <p:nvPr>
            <p:ph type="sldNum" sz="quarter" idx="12"/>
          </p:nvPr>
        </p:nvSpPr>
        <p:spPr/>
        <p:txBody>
          <a:bodyPr/>
          <a:lstStyle/>
          <a:p>
            <a:pPr>
              <a:defRPr/>
            </a:pPr>
            <a:fld id="{EC35E9FC-F6D5-0349-BBED-EA7D7A9BC49B}" type="slidenum">
              <a:rPr lang="en-US" smtClean="0"/>
              <a:pPr>
                <a:defRPr/>
              </a:pPr>
              <a:t>19</a:t>
            </a:fld>
            <a:endParaRPr lang="en-US"/>
          </a:p>
        </p:txBody>
      </p:sp>
    </p:spTree>
    <p:extLst>
      <p:ext uri="{BB962C8B-B14F-4D97-AF65-F5344CB8AC3E}">
        <p14:creationId xmlns:p14="http://schemas.microsoft.com/office/powerpoint/2010/main" val="2221663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498CF-D290-5B48-A527-C9D88D378394}"/>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B59AFB9E-7F06-1E43-AD25-87B4B04B8914}"/>
              </a:ext>
            </a:extLst>
          </p:cNvPr>
          <p:cNvSpPr>
            <a:spLocks noGrp="1"/>
          </p:cNvSpPr>
          <p:nvPr>
            <p:ph idx="1"/>
          </p:nvPr>
        </p:nvSpPr>
        <p:spPr/>
        <p:txBody>
          <a:bodyPr/>
          <a:lstStyle/>
          <a:p>
            <a:r>
              <a:rPr lang="en-US" sz="2200" dirty="0"/>
              <a:t>Carbides have high fissile density and high thermal conductivity</a:t>
            </a:r>
          </a:p>
          <a:p>
            <a:r>
              <a:rPr lang="en-US" sz="2200" dirty="0"/>
              <a:t>He-bonded and Na-bonded designs for liquid metal or gas cooled reactors</a:t>
            </a:r>
          </a:p>
          <a:p>
            <a:r>
              <a:rPr lang="en-US" sz="2200" dirty="0"/>
              <a:t>Higher swelling and lower FGR than oxide fuels</a:t>
            </a:r>
          </a:p>
          <a:p>
            <a:r>
              <a:rPr lang="en-US" sz="2200" dirty="0"/>
              <a:t>Two primary phases: UC and U2C3</a:t>
            </a:r>
          </a:p>
          <a:p>
            <a:r>
              <a:rPr lang="en-US" sz="2200" dirty="0"/>
              <a:t>Three stages in burnup that affect fuel temperature</a:t>
            </a:r>
          </a:p>
          <a:p>
            <a:r>
              <a:rPr lang="en-US" sz="2200" dirty="0"/>
              <a:t>FGR dependent upon temperature, occurs &lt;3 at% burnup</a:t>
            </a:r>
          </a:p>
          <a:p>
            <a:r>
              <a:rPr lang="en-US" sz="2200" dirty="0"/>
              <a:t>Fuel restructures into typically three zones with variable porosity</a:t>
            </a:r>
          </a:p>
          <a:p>
            <a:r>
              <a:rPr lang="en-US" sz="2200" dirty="0"/>
              <a:t>Properties dependent upon impurities and composition</a:t>
            </a:r>
          </a:p>
          <a:p>
            <a:pPr marL="0" indent="0">
              <a:buNone/>
            </a:pPr>
            <a:endParaRPr lang="en-US" sz="2200" dirty="0"/>
          </a:p>
        </p:txBody>
      </p:sp>
      <p:sp>
        <p:nvSpPr>
          <p:cNvPr id="4" name="Slide Number Placeholder 3">
            <a:extLst>
              <a:ext uri="{FF2B5EF4-FFF2-40B4-BE49-F238E27FC236}">
                <a16:creationId xmlns:a16="http://schemas.microsoft.com/office/drawing/2014/main" id="{4A8E7BC0-4DA6-2E40-A3B2-211A244F7957}"/>
              </a:ext>
            </a:extLst>
          </p:cNvPr>
          <p:cNvSpPr>
            <a:spLocks noGrp="1"/>
          </p:cNvSpPr>
          <p:nvPr>
            <p:ph type="sldNum" sz="quarter" idx="12"/>
          </p:nvPr>
        </p:nvSpPr>
        <p:spPr/>
        <p:txBody>
          <a:bodyPr/>
          <a:lstStyle/>
          <a:p>
            <a:pPr>
              <a:defRPr/>
            </a:pPr>
            <a:fld id="{3FF2C605-4958-CF43-AA48-80339EFDB0AF}" type="slidenum">
              <a:rPr lang="en-US" smtClean="0"/>
              <a:pPr>
                <a:defRPr/>
              </a:pPr>
              <a:t>2</a:t>
            </a:fld>
            <a:endParaRPr lang="en-US"/>
          </a:p>
        </p:txBody>
      </p:sp>
    </p:spTree>
    <p:extLst>
      <p:ext uri="{BB962C8B-B14F-4D97-AF65-F5344CB8AC3E}">
        <p14:creationId xmlns:p14="http://schemas.microsoft.com/office/powerpoint/2010/main" val="181888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988CC-1BB6-514C-AC44-52BB40C50D42}"/>
              </a:ext>
            </a:extLst>
          </p:cNvPr>
          <p:cNvSpPr>
            <a:spLocks noGrp="1"/>
          </p:cNvSpPr>
          <p:nvPr>
            <p:ph type="title"/>
          </p:nvPr>
        </p:nvSpPr>
        <p:spPr/>
        <p:txBody>
          <a:bodyPr/>
          <a:lstStyle/>
          <a:p>
            <a:r>
              <a:rPr lang="en-US" dirty="0"/>
              <a:t>Nitride Fuel Benefits</a:t>
            </a:r>
          </a:p>
        </p:txBody>
      </p:sp>
      <p:sp>
        <p:nvSpPr>
          <p:cNvPr id="3" name="Content Placeholder 2">
            <a:extLst>
              <a:ext uri="{FF2B5EF4-FFF2-40B4-BE49-F238E27FC236}">
                <a16:creationId xmlns:a16="http://schemas.microsoft.com/office/drawing/2014/main" id="{9B16093F-79D4-BF49-AF82-65E548519481}"/>
              </a:ext>
            </a:extLst>
          </p:cNvPr>
          <p:cNvSpPr>
            <a:spLocks noGrp="1"/>
          </p:cNvSpPr>
          <p:nvPr>
            <p:ph sz="half" idx="1"/>
          </p:nvPr>
        </p:nvSpPr>
        <p:spPr/>
        <p:txBody>
          <a:bodyPr/>
          <a:lstStyle/>
          <a:p>
            <a:r>
              <a:rPr lang="en-US" sz="2200" dirty="0"/>
              <a:t>Higher fissile density: 40% more uranium in UN than in UO2, leading to higher conversion ratios, and potentially higher burn-ups</a:t>
            </a:r>
          </a:p>
          <a:p>
            <a:r>
              <a:rPr lang="en-US" sz="2200" dirty="0"/>
              <a:t>Higher thermal conductivity: reduction of the fuel centerline temperature, increase in the margin for fuel melting, delay the migration of fission products and actinides</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5D1C976F-524A-4B44-90F3-0C48AEE31CA5}"/>
              </a:ext>
            </a:extLst>
          </p:cNvPr>
          <p:cNvSpPr>
            <a:spLocks noGrp="1"/>
          </p:cNvSpPr>
          <p:nvPr>
            <p:ph sz="half" idx="2"/>
          </p:nvPr>
        </p:nvSpPr>
        <p:spPr>
          <a:xfrm>
            <a:off x="6197600" y="1968503"/>
            <a:ext cx="5700110" cy="4157663"/>
          </a:xfrm>
        </p:spPr>
        <p:txBody>
          <a:bodyPr/>
          <a:lstStyle/>
          <a:p>
            <a:r>
              <a:rPr lang="en-US" sz="2200" dirty="0"/>
              <a:t>Reprocessing: readily dissolve in nitric acid (HNO3), making this fuel compatible with the PUREX process</a:t>
            </a:r>
          </a:p>
          <a:p>
            <a:r>
              <a:rPr lang="en-US" sz="2200" dirty="0"/>
              <a:t>Stability: chemically compatible with most potential cladding materials, good irradiation stability</a:t>
            </a:r>
          </a:p>
          <a:p>
            <a:r>
              <a:rPr lang="en-US" sz="2200" dirty="0"/>
              <a:t>Potential for longer fuel cycle: neutronic behavior of UN can extend cycles from 18 to 25 months, reducing costs and down time</a:t>
            </a:r>
          </a:p>
        </p:txBody>
      </p:sp>
      <p:sp>
        <p:nvSpPr>
          <p:cNvPr id="5" name="Slide Number Placeholder 4">
            <a:extLst>
              <a:ext uri="{FF2B5EF4-FFF2-40B4-BE49-F238E27FC236}">
                <a16:creationId xmlns:a16="http://schemas.microsoft.com/office/drawing/2014/main" id="{C2264A02-2A42-0C4B-8A4E-291E1FA62EB8}"/>
              </a:ext>
            </a:extLst>
          </p:cNvPr>
          <p:cNvSpPr>
            <a:spLocks noGrp="1"/>
          </p:cNvSpPr>
          <p:nvPr>
            <p:ph type="sldNum" sz="quarter" idx="12"/>
          </p:nvPr>
        </p:nvSpPr>
        <p:spPr/>
        <p:txBody>
          <a:bodyPr/>
          <a:lstStyle/>
          <a:p>
            <a:pPr>
              <a:defRPr/>
            </a:pPr>
            <a:fld id="{EC35E9FC-F6D5-0349-BBED-EA7D7A9BC49B}" type="slidenum">
              <a:rPr lang="en-US" smtClean="0"/>
              <a:pPr>
                <a:defRPr/>
              </a:pPr>
              <a:t>20</a:t>
            </a:fld>
            <a:endParaRPr lang="en-US"/>
          </a:p>
        </p:txBody>
      </p:sp>
    </p:spTree>
    <p:extLst>
      <p:ext uri="{BB962C8B-B14F-4D97-AF65-F5344CB8AC3E}">
        <p14:creationId xmlns:p14="http://schemas.microsoft.com/office/powerpoint/2010/main" val="9653338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7CF76-05EF-1B45-B521-1A0F3E9396E1}"/>
              </a:ext>
            </a:extLst>
          </p:cNvPr>
          <p:cNvSpPr>
            <a:spLocks noGrp="1"/>
          </p:cNvSpPr>
          <p:nvPr>
            <p:ph type="title"/>
          </p:nvPr>
        </p:nvSpPr>
        <p:spPr/>
        <p:txBody>
          <a:bodyPr/>
          <a:lstStyle/>
          <a:p>
            <a:r>
              <a:rPr lang="en-US" dirty="0"/>
              <a:t>Nitride Properties</a:t>
            </a:r>
          </a:p>
        </p:txBody>
      </p:sp>
      <p:sp>
        <p:nvSpPr>
          <p:cNvPr id="5" name="Slide Number Placeholder 4">
            <a:extLst>
              <a:ext uri="{FF2B5EF4-FFF2-40B4-BE49-F238E27FC236}">
                <a16:creationId xmlns:a16="http://schemas.microsoft.com/office/drawing/2014/main" id="{C2F4E3B3-5496-7547-AB61-1634666ACC88}"/>
              </a:ext>
            </a:extLst>
          </p:cNvPr>
          <p:cNvSpPr>
            <a:spLocks noGrp="1"/>
          </p:cNvSpPr>
          <p:nvPr>
            <p:ph type="sldNum" sz="quarter" idx="12"/>
          </p:nvPr>
        </p:nvSpPr>
        <p:spPr/>
        <p:txBody>
          <a:bodyPr/>
          <a:lstStyle/>
          <a:p>
            <a:pPr>
              <a:defRPr/>
            </a:pPr>
            <a:fld id="{EC35E9FC-F6D5-0349-BBED-EA7D7A9BC49B}" type="slidenum">
              <a:rPr lang="en-US" smtClean="0"/>
              <a:pPr>
                <a:defRPr/>
              </a:pPr>
              <a:t>21</a:t>
            </a:fld>
            <a:endParaRPr lang="en-US"/>
          </a:p>
        </p:txBody>
      </p:sp>
      <p:pic>
        <p:nvPicPr>
          <p:cNvPr id="6" name="Picture 5">
            <a:extLst>
              <a:ext uri="{FF2B5EF4-FFF2-40B4-BE49-F238E27FC236}">
                <a16:creationId xmlns:a16="http://schemas.microsoft.com/office/drawing/2014/main" id="{BEA77A56-4DCE-F644-A078-42759310F732}"/>
              </a:ext>
            </a:extLst>
          </p:cNvPr>
          <p:cNvPicPr>
            <a:picLocks noChangeAspect="1"/>
          </p:cNvPicPr>
          <p:nvPr/>
        </p:nvPicPr>
        <p:blipFill>
          <a:blip r:embed="rId2"/>
          <a:stretch>
            <a:fillRect/>
          </a:stretch>
        </p:blipFill>
        <p:spPr>
          <a:xfrm>
            <a:off x="1661053" y="3163106"/>
            <a:ext cx="8869894" cy="2009361"/>
          </a:xfrm>
          <a:prstGeom prst="rect">
            <a:avLst/>
          </a:prstGeom>
        </p:spPr>
      </p:pic>
      <p:sp>
        <p:nvSpPr>
          <p:cNvPr id="3" name="Content Placeholder 2">
            <a:extLst>
              <a:ext uri="{FF2B5EF4-FFF2-40B4-BE49-F238E27FC236}">
                <a16:creationId xmlns:a16="http://schemas.microsoft.com/office/drawing/2014/main" id="{FC76982B-6851-DE2A-F63A-850057AA965F}"/>
              </a:ext>
            </a:extLst>
          </p:cNvPr>
          <p:cNvSpPr>
            <a:spLocks noGrp="1"/>
          </p:cNvSpPr>
          <p:nvPr>
            <p:ph sz="half" idx="1"/>
          </p:nvPr>
        </p:nvSpPr>
        <p:spPr>
          <a:xfrm>
            <a:off x="609600" y="1968504"/>
            <a:ext cx="10972800" cy="1274700"/>
          </a:xfrm>
        </p:spPr>
        <p:txBody>
          <a:bodyPr/>
          <a:lstStyle/>
          <a:p>
            <a:r>
              <a:rPr lang="en-US" sz="2200" dirty="0"/>
              <a:t>Best of both worlds fuel; with high melting point, high fissile density, and high thermal conductivity</a:t>
            </a:r>
          </a:p>
        </p:txBody>
      </p:sp>
    </p:spTree>
    <p:extLst>
      <p:ext uri="{BB962C8B-B14F-4D97-AF65-F5344CB8AC3E}">
        <p14:creationId xmlns:p14="http://schemas.microsoft.com/office/powerpoint/2010/main" val="175573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9AD80-DD68-F241-88E0-4331D99CB93C}"/>
              </a:ext>
            </a:extLst>
          </p:cNvPr>
          <p:cNvSpPr>
            <a:spLocks noGrp="1"/>
          </p:cNvSpPr>
          <p:nvPr>
            <p:ph type="title"/>
          </p:nvPr>
        </p:nvSpPr>
        <p:spPr/>
        <p:txBody>
          <a:bodyPr/>
          <a:lstStyle/>
          <a:p>
            <a:r>
              <a:rPr lang="en-US" dirty="0"/>
              <a:t>Drawbacks of Nitrides</a:t>
            </a:r>
          </a:p>
        </p:txBody>
      </p:sp>
      <p:sp>
        <p:nvSpPr>
          <p:cNvPr id="3" name="Content Placeholder 2">
            <a:extLst>
              <a:ext uri="{FF2B5EF4-FFF2-40B4-BE49-F238E27FC236}">
                <a16:creationId xmlns:a16="http://schemas.microsoft.com/office/drawing/2014/main" id="{C5D59B8F-2E0F-4E4F-B234-091DAF2DCC59}"/>
              </a:ext>
            </a:extLst>
          </p:cNvPr>
          <p:cNvSpPr>
            <a:spLocks noGrp="1"/>
          </p:cNvSpPr>
          <p:nvPr>
            <p:ph sz="half" idx="1"/>
          </p:nvPr>
        </p:nvSpPr>
        <p:spPr/>
        <p:txBody>
          <a:bodyPr/>
          <a:lstStyle/>
          <a:p>
            <a:r>
              <a:rPr lang="en-US" sz="2200" dirty="0"/>
              <a:t>Fabrication: the production of MA or Pu-containing nitride fuel is not straight forward and requires some difficult production steps</a:t>
            </a:r>
          </a:p>
          <a:p>
            <a:r>
              <a:rPr lang="en-US" sz="2200" dirty="0"/>
              <a:t>Oxidation resistance: the nitride pellets readily oxidize in superheated steam</a:t>
            </a:r>
          </a:p>
          <a:p>
            <a:r>
              <a:rPr lang="en-US" sz="2200" dirty="0"/>
              <a:t>Nitride powder is pyrophoric, requiring strict atmospheric controls during fabrication and handling</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897A0368-9235-054B-BE1D-03E2EE46B44A}"/>
              </a:ext>
            </a:extLst>
          </p:cNvPr>
          <p:cNvSpPr>
            <a:spLocks noGrp="1"/>
          </p:cNvSpPr>
          <p:nvPr>
            <p:ph sz="half" idx="2"/>
          </p:nvPr>
        </p:nvSpPr>
        <p:spPr/>
        <p:txBody>
          <a:bodyPr/>
          <a:lstStyle/>
          <a:p>
            <a:r>
              <a:rPr lang="en-US" sz="2200" dirty="0"/>
              <a:t>Fuel enrichment: the nitrogen component has to be highly enriched in </a:t>
            </a:r>
            <a:r>
              <a:rPr lang="en-US" sz="2200" baseline="30000" dirty="0"/>
              <a:t>15</a:t>
            </a:r>
            <a:r>
              <a:rPr lang="en-US" sz="2200" dirty="0"/>
              <a:t>N to increase the neutron economy and avoid the (n, p) formation of </a:t>
            </a:r>
            <a:r>
              <a:rPr lang="en-US" sz="2200" baseline="30000" dirty="0"/>
              <a:t>14</a:t>
            </a:r>
            <a:r>
              <a:rPr lang="en-US" sz="2200" dirty="0"/>
              <a:t>C from </a:t>
            </a:r>
            <a:r>
              <a:rPr lang="en-US" sz="2200" baseline="30000" dirty="0"/>
              <a:t>14</a:t>
            </a:r>
            <a:r>
              <a:rPr lang="en-US" sz="2200" dirty="0"/>
              <a:t>N, which significantly increases costs</a:t>
            </a:r>
          </a:p>
          <a:p>
            <a:r>
              <a:rPr lang="en-US" sz="2200" dirty="0"/>
              <a:t>Fuel fabrication and N enrichment have led to slower development of MN fuels than MC fuels</a:t>
            </a:r>
          </a:p>
          <a:p>
            <a:endParaRPr lang="en-US" sz="2200" dirty="0"/>
          </a:p>
        </p:txBody>
      </p:sp>
      <p:sp>
        <p:nvSpPr>
          <p:cNvPr id="5" name="Slide Number Placeholder 4">
            <a:extLst>
              <a:ext uri="{FF2B5EF4-FFF2-40B4-BE49-F238E27FC236}">
                <a16:creationId xmlns:a16="http://schemas.microsoft.com/office/drawing/2014/main" id="{A4926ED1-0017-C345-B167-07ED063506A7}"/>
              </a:ext>
            </a:extLst>
          </p:cNvPr>
          <p:cNvSpPr>
            <a:spLocks noGrp="1"/>
          </p:cNvSpPr>
          <p:nvPr>
            <p:ph type="sldNum" sz="quarter" idx="12"/>
          </p:nvPr>
        </p:nvSpPr>
        <p:spPr/>
        <p:txBody>
          <a:bodyPr/>
          <a:lstStyle/>
          <a:p>
            <a:pPr>
              <a:defRPr/>
            </a:pPr>
            <a:fld id="{EC35E9FC-F6D5-0349-BBED-EA7D7A9BC49B}" type="slidenum">
              <a:rPr lang="en-US" smtClean="0"/>
              <a:pPr>
                <a:defRPr/>
              </a:pPr>
              <a:t>22</a:t>
            </a:fld>
            <a:endParaRPr lang="en-US"/>
          </a:p>
        </p:txBody>
      </p:sp>
    </p:spTree>
    <p:extLst>
      <p:ext uri="{BB962C8B-B14F-4D97-AF65-F5344CB8AC3E}">
        <p14:creationId xmlns:p14="http://schemas.microsoft.com/office/powerpoint/2010/main" val="29902062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76D94-E413-7B13-5833-801DB58392A9}"/>
              </a:ext>
            </a:extLst>
          </p:cNvPr>
          <p:cNvSpPr>
            <a:spLocks noGrp="1"/>
          </p:cNvSpPr>
          <p:nvPr>
            <p:ph type="title"/>
          </p:nvPr>
        </p:nvSpPr>
        <p:spPr/>
        <p:txBody>
          <a:bodyPr/>
          <a:lstStyle/>
          <a:p>
            <a:r>
              <a:rPr lang="en-US" dirty="0"/>
              <a:t>Irradiation History of Nitrides</a:t>
            </a:r>
          </a:p>
        </p:txBody>
      </p:sp>
      <p:sp>
        <p:nvSpPr>
          <p:cNvPr id="3" name="Content Placeholder 2">
            <a:extLst>
              <a:ext uri="{FF2B5EF4-FFF2-40B4-BE49-F238E27FC236}">
                <a16:creationId xmlns:a16="http://schemas.microsoft.com/office/drawing/2014/main" id="{AF9ADB1F-46D0-02D2-5253-80EF59C3686B}"/>
              </a:ext>
            </a:extLst>
          </p:cNvPr>
          <p:cNvSpPr>
            <a:spLocks noGrp="1"/>
          </p:cNvSpPr>
          <p:nvPr>
            <p:ph sz="half" idx="1"/>
          </p:nvPr>
        </p:nvSpPr>
        <p:spPr/>
        <p:txBody>
          <a:bodyPr/>
          <a:lstStyle/>
          <a:p>
            <a:r>
              <a:rPr lang="en-US" sz="2200" dirty="0"/>
              <a:t>The experience from irradiation of nitride fuels consists of about 1400 UN rods, 300 (</a:t>
            </a:r>
            <a:r>
              <a:rPr lang="en-US" sz="2200" dirty="0" err="1"/>
              <a:t>U,Pu</a:t>
            </a:r>
            <a:r>
              <a:rPr lang="en-US" sz="2200" dirty="0"/>
              <a:t>)N rods, and a few inert matrix and MA-bearing rodlets</a:t>
            </a:r>
          </a:p>
          <a:p>
            <a:r>
              <a:rPr lang="en-US" sz="2200" dirty="0"/>
              <a:t>UN was used as a driver fuel for BR-10 for 18 years, and this is where the majority of the irradiation data comes from</a:t>
            </a:r>
          </a:p>
          <a:p>
            <a:r>
              <a:rPr lang="en-US" sz="2200" dirty="0"/>
              <a:t>Similar to carbides, both Na-bonded and He-bonded pins have been studied, the majority being He</a:t>
            </a:r>
          </a:p>
        </p:txBody>
      </p:sp>
      <p:sp>
        <p:nvSpPr>
          <p:cNvPr id="5" name="Slide Number Placeholder 4">
            <a:extLst>
              <a:ext uri="{FF2B5EF4-FFF2-40B4-BE49-F238E27FC236}">
                <a16:creationId xmlns:a16="http://schemas.microsoft.com/office/drawing/2014/main" id="{FF3082AE-BFB6-EFC6-5C2A-ECE594A74FB6}"/>
              </a:ext>
            </a:extLst>
          </p:cNvPr>
          <p:cNvSpPr>
            <a:spLocks noGrp="1"/>
          </p:cNvSpPr>
          <p:nvPr>
            <p:ph type="sldNum" sz="quarter" idx="12"/>
          </p:nvPr>
        </p:nvSpPr>
        <p:spPr/>
        <p:txBody>
          <a:bodyPr/>
          <a:lstStyle/>
          <a:p>
            <a:pPr>
              <a:defRPr/>
            </a:pPr>
            <a:fld id="{EC35E9FC-F6D5-0349-BBED-EA7D7A9BC49B}" type="slidenum">
              <a:rPr lang="en-US" smtClean="0"/>
              <a:pPr>
                <a:defRPr/>
              </a:pPr>
              <a:t>23</a:t>
            </a:fld>
            <a:endParaRPr lang="en-US"/>
          </a:p>
        </p:txBody>
      </p:sp>
      <p:pic>
        <p:nvPicPr>
          <p:cNvPr id="6" name="Picture 5">
            <a:extLst>
              <a:ext uri="{FF2B5EF4-FFF2-40B4-BE49-F238E27FC236}">
                <a16:creationId xmlns:a16="http://schemas.microsoft.com/office/drawing/2014/main" id="{1555F248-2A52-EAC4-1100-32AF1EB3D3EA}"/>
              </a:ext>
            </a:extLst>
          </p:cNvPr>
          <p:cNvPicPr>
            <a:picLocks noChangeAspect="1"/>
          </p:cNvPicPr>
          <p:nvPr/>
        </p:nvPicPr>
        <p:blipFill>
          <a:blip r:embed="rId2"/>
          <a:stretch>
            <a:fillRect/>
          </a:stretch>
        </p:blipFill>
        <p:spPr>
          <a:xfrm>
            <a:off x="6394071" y="2198686"/>
            <a:ext cx="5188329" cy="3873881"/>
          </a:xfrm>
          <a:prstGeom prst="rect">
            <a:avLst/>
          </a:prstGeom>
        </p:spPr>
      </p:pic>
    </p:spTree>
    <p:extLst>
      <p:ext uri="{BB962C8B-B14F-4D97-AF65-F5344CB8AC3E}">
        <p14:creationId xmlns:p14="http://schemas.microsoft.com/office/powerpoint/2010/main" val="23011735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CFE8C-DA88-4C4B-80A6-3A9587747A7C}"/>
              </a:ext>
            </a:extLst>
          </p:cNvPr>
          <p:cNvSpPr>
            <a:spLocks noGrp="1"/>
          </p:cNvSpPr>
          <p:nvPr>
            <p:ph type="title"/>
          </p:nvPr>
        </p:nvSpPr>
        <p:spPr/>
        <p:txBody>
          <a:bodyPr/>
          <a:lstStyle/>
          <a:p>
            <a:pPr algn="l"/>
            <a:r>
              <a:rPr lang="en-US" dirty="0"/>
              <a:t>UN Phase Diagram</a:t>
            </a:r>
          </a:p>
        </p:txBody>
      </p:sp>
      <p:pic>
        <p:nvPicPr>
          <p:cNvPr id="6" name="Content Placeholder 5">
            <a:extLst>
              <a:ext uri="{FF2B5EF4-FFF2-40B4-BE49-F238E27FC236}">
                <a16:creationId xmlns:a16="http://schemas.microsoft.com/office/drawing/2014/main" id="{E419FDC8-41B5-4A4F-9C59-D14BA45453C5}"/>
              </a:ext>
            </a:extLst>
          </p:cNvPr>
          <p:cNvPicPr>
            <a:picLocks noGrp="1" noChangeAspect="1"/>
          </p:cNvPicPr>
          <p:nvPr>
            <p:ph sz="half" idx="1"/>
          </p:nvPr>
        </p:nvPicPr>
        <p:blipFill>
          <a:blip r:embed="rId2"/>
          <a:stretch>
            <a:fillRect/>
          </a:stretch>
        </p:blipFill>
        <p:spPr>
          <a:xfrm>
            <a:off x="8728988" y="1653937"/>
            <a:ext cx="3463012" cy="3678228"/>
          </a:xfrm>
          <a:prstGeom prst="rect">
            <a:avLst/>
          </a:prstGeom>
        </p:spPr>
      </p:pic>
      <p:sp>
        <p:nvSpPr>
          <p:cNvPr id="5" name="Slide Number Placeholder 4">
            <a:extLst>
              <a:ext uri="{FF2B5EF4-FFF2-40B4-BE49-F238E27FC236}">
                <a16:creationId xmlns:a16="http://schemas.microsoft.com/office/drawing/2014/main" id="{35E80D04-08CF-5040-AE4E-3CC18E2E7130}"/>
              </a:ext>
            </a:extLst>
          </p:cNvPr>
          <p:cNvSpPr>
            <a:spLocks noGrp="1"/>
          </p:cNvSpPr>
          <p:nvPr>
            <p:ph type="sldNum" sz="quarter" idx="12"/>
          </p:nvPr>
        </p:nvSpPr>
        <p:spPr/>
        <p:txBody>
          <a:bodyPr/>
          <a:lstStyle/>
          <a:p>
            <a:pPr>
              <a:defRPr/>
            </a:pPr>
            <a:fld id="{EC35E9FC-F6D5-0349-BBED-EA7D7A9BC49B}" type="slidenum">
              <a:rPr lang="en-US" smtClean="0"/>
              <a:pPr>
                <a:defRPr/>
              </a:pPr>
              <a:t>24</a:t>
            </a:fld>
            <a:endParaRPr lang="en-US" dirty="0"/>
          </a:p>
        </p:txBody>
      </p:sp>
      <p:pic>
        <p:nvPicPr>
          <p:cNvPr id="13" name="Picture 12">
            <a:extLst>
              <a:ext uri="{FF2B5EF4-FFF2-40B4-BE49-F238E27FC236}">
                <a16:creationId xmlns:a16="http://schemas.microsoft.com/office/drawing/2014/main" id="{619CB1EA-F836-FDA0-E08D-7DFA1BEDDB8E}"/>
              </a:ext>
            </a:extLst>
          </p:cNvPr>
          <p:cNvPicPr>
            <a:picLocks noChangeAspect="1"/>
          </p:cNvPicPr>
          <p:nvPr/>
        </p:nvPicPr>
        <p:blipFill>
          <a:blip r:embed="rId3"/>
          <a:stretch>
            <a:fillRect/>
          </a:stretch>
        </p:blipFill>
        <p:spPr>
          <a:xfrm>
            <a:off x="6096000" y="2067872"/>
            <a:ext cx="2777271" cy="2850357"/>
          </a:xfrm>
          <a:prstGeom prst="rect">
            <a:avLst/>
          </a:prstGeom>
        </p:spPr>
      </p:pic>
      <p:sp>
        <p:nvSpPr>
          <p:cNvPr id="16" name="Content Placeholder 2">
            <a:extLst>
              <a:ext uri="{FF2B5EF4-FFF2-40B4-BE49-F238E27FC236}">
                <a16:creationId xmlns:a16="http://schemas.microsoft.com/office/drawing/2014/main" id="{4CB8693C-CD0C-86A9-DD4F-AE6CDA47021D}"/>
              </a:ext>
            </a:extLst>
          </p:cNvPr>
          <p:cNvSpPr txBox="1">
            <a:spLocks/>
          </p:cNvSpPr>
          <p:nvPr/>
        </p:nvSpPr>
        <p:spPr bwMode="auto">
          <a:xfrm>
            <a:off x="609600" y="1968503"/>
            <a:ext cx="5384800" cy="4157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457189" indent="-457189" algn="l" defTabSz="609585" rtl="0" eaLnBrk="1" fontAlgn="base" hangingPunct="1">
              <a:spcBef>
                <a:spcPct val="20000"/>
              </a:spcBef>
              <a:spcAft>
                <a:spcPct val="0"/>
              </a:spcAft>
              <a:buFont typeface="Arial" charset="0"/>
              <a:buChar char="•"/>
              <a:defRPr sz="3733"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sz="2667"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r>
              <a:rPr lang="en-US" sz="2200" dirty="0"/>
              <a:t>There are two main uranium nitrides, UN and U2N3; the former has an NaCl-type cubic structure, and the latter has an M2O3-type cubic structure at low temperature (alpha-U2N3) and a hexagonal structure at higher temperature (beta-U2N3)</a:t>
            </a:r>
          </a:p>
          <a:p>
            <a:r>
              <a:rPr lang="en-US" sz="2200" dirty="0"/>
              <a:t>The phase diagram of U–N is complicated since the diagram depends on nitrogen pressure</a:t>
            </a:r>
          </a:p>
          <a:p>
            <a:r>
              <a:rPr lang="en-US" sz="2200" dirty="0"/>
              <a:t>There is still uncertainty regarding the phase diagram</a:t>
            </a:r>
          </a:p>
        </p:txBody>
      </p:sp>
    </p:spTree>
    <p:extLst>
      <p:ext uri="{BB962C8B-B14F-4D97-AF65-F5344CB8AC3E}">
        <p14:creationId xmlns:p14="http://schemas.microsoft.com/office/powerpoint/2010/main" val="13960208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1D75A-C44C-CC42-9285-01035376125D}"/>
              </a:ext>
            </a:extLst>
          </p:cNvPr>
          <p:cNvSpPr>
            <a:spLocks noGrp="1"/>
          </p:cNvSpPr>
          <p:nvPr>
            <p:ph type="title"/>
          </p:nvPr>
        </p:nvSpPr>
        <p:spPr/>
        <p:txBody>
          <a:bodyPr/>
          <a:lstStyle/>
          <a:p>
            <a:r>
              <a:rPr lang="en-US" dirty="0"/>
              <a:t>UN Phase Diagram</a:t>
            </a:r>
          </a:p>
        </p:txBody>
      </p:sp>
      <p:sp>
        <p:nvSpPr>
          <p:cNvPr id="3" name="Content Placeholder 2">
            <a:extLst>
              <a:ext uri="{FF2B5EF4-FFF2-40B4-BE49-F238E27FC236}">
                <a16:creationId xmlns:a16="http://schemas.microsoft.com/office/drawing/2014/main" id="{F060E2C6-A2AB-574E-B60E-F922CA4EFD5F}"/>
              </a:ext>
            </a:extLst>
          </p:cNvPr>
          <p:cNvSpPr>
            <a:spLocks noGrp="1"/>
          </p:cNvSpPr>
          <p:nvPr>
            <p:ph sz="half" idx="1"/>
          </p:nvPr>
        </p:nvSpPr>
        <p:spPr>
          <a:xfrm>
            <a:off x="609599" y="1968503"/>
            <a:ext cx="5960165" cy="4157663"/>
          </a:xfrm>
        </p:spPr>
        <p:txBody>
          <a:bodyPr/>
          <a:lstStyle/>
          <a:p>
            <a:r>
              <a:rPr lang="en-US" sz="2200" dirty="0"/>
              <a:t>Where nitrogen pressure is greater than 10</a:t>
            </a:r>
            <a:r>
              <a:rPr lang="en-US" sz="2200" baseline="30000" dirty="0"/>
              <a:t>5</a:t>
            </a:r>
            <a:r>
              <a:rPr lang="en-US" sz="2200" dirty="0"/>
              <a:t> Pa, UN melts at 3123K and that UN and U2N3 have a wide range of </a:t>
            </a:r>
            <a:r>
              <a:rPr lang="en-US" sz="2200" dirty="0" err="1"/>
              <a:t>nonstoichiometry</a:t>
            </a:r>
            <a:endParaRPr lang="en-US" sz="2200" dirty="0"/>
          </a:p>
          <a:p>
            <a:r>
              <a:rPr lang="en-US" sz="2200" dirty="0"/>
              <a:t>At lower nitrogen pressure (&lt;2E5 Pa) UN decomposes such that UN and U2N3 have little </a:t>
            </a:r>
            <a:r>
              <a:rPr lang="en-US" sz="2200" dirty="0" err="1"/>
              <a:t>nonstoichiometry</a:t>
            </a:r>
            <a:endParaRPr lang="en-US" sz="2200" dirty="0"/>
          </a:p>
          <a:p>
            <a:r>
              <a:rPr lang="en-US" sz="2200" dirty="0"/>
              <a:t>At low P</a:t>
            </a:r>
            <a:r>
              <a:rPr lang="en-US" sz="2200" baseline="-25000" dirty="0"/>
              <a:t>N</a:t>
            </a:r>
            <a:r>
              <a:rPr lang="en-US" sz="2200" dirty="0"/>
              <a:t>, the beta-U2N3 phase changes to UN2</a:t>
            </a:r>
          </a:p>
          <a:p>
            <a:r>
              <a:rPr lang="en-US" sz="2200" dirty="0"/>
              <a:t>U2N3 decomposes to UN, and UN decomposes to U and nitrogen at nitrogen pressure below 2.5 atm</a:t>
            </a:r>
          </a:p>
        </p:txBody>
      </p:sp>
      <p:pic>
        <p:nvPicPr>
          <p:cNvPr id="6" name="Content Placeholder 5">
            <a:extLst>
              <a:ext uri="{FF2B5EF4-FFF2-40B4-BE49-F238E27FC236}">
                <a16:creationId xmlns:a16="http://schemas.microsoft.com/office/drawing/2014/main" id="{33E65C2A-2A43-9345-9C77-616480CFF69A}"/>
              </a:ext>
            </a:extLst>
          </p:cNvPr>
          <p:cNvPicPr>
            <a:picLocks noGrp="1" noChangeAspect="1"/>
          </p:cNvPicPr>
          <p:nvPr>
            <p:ph sz="half" idx="2"/>
          </p:nvPr>
        </p:nvPicPr>
        <p:blipFill>
          <a:blip r:embed="rId2"/>
          <a:stretch>
            <a:fillRect/>
          </a:stretch>
        </p:blipFill>
        <p:spPr>
          <a:xfrm>
            <a:off x="7191983" y="2083594"/>
            <a:ext cx="3972503" cy="4157663"/>
          </a:xfrm>
          <a:prstGeom prst="rect">
            <a:avLst/>
          </a:prstGeom>
        </p:spPr>
      </p:pic>
      <p:sp>
        <p:nvSpPr>
          <p:cNvPr id="5" name="Slide Number Placeholder 4">
            <a:extLst>
              <a:ext uri="{FF2B5EF4-FFF2-40B4-BE49-F238E27FC236}">
                <a16:creationId xmlns:a16="http://schemas.microsoft.com/office/drawing/2014/main" id="{D6C915EF-4277-D04E-BB80-CB382462FE8E}"/>
              </a:ext>
            </a:extLst>
          </p:cNvPr>
          <p:cNvSpPr>
            <a:spLocks noGrp="1"/>
          </p:cNvSpPr>
          <p:nvPr>
            <p:ph type="sldNum" sz="quarter" idx="12"/>
          </p:nvPr>
        </p:nvSpPr>
        <p:spPr/>
        <p:txBody>
          <a:bodyPr/>
          <a:lstStyle/>
          <a:p>
            <a:pPr>
              <a:defRPr/>
            </a:pPr>
            <a:fld id="{EC35E9FC-F6D5-0349-BBED-EA7D7A9BC49B}" type="slidenum">
              <a:rPr lang="en-US" smtClean="0"/>
              <a:pPr>
                <a:defRPr/>
              </a:pPr>
              <a:t>25</a:t>
            </a:fld>
            <a:endParaRPr lang="en-US"/>
          </a:p>
        </p:txBody>
      </p:sp>
    </p:spTree>
    <p:extLst>
      <p:ext uri="{BB962C8B-B14F-4D97-AF65-F5344CB8AC3E}">
        <p14:creationId xmlns:p14="http://schemas.microsoft.com/office/powerpoint/2010/main" val="19732912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26685-13ED-444E-87A4-49AB167CFC56}"/>
              </a:ext>
            </a:extLst>
          </p:cNvPr>
          <p:cNvSpPr>
            <a:spLocks noGrp="1"/>
          </p:cNvSpPr>
          <p:nvPr>
            <p:ph type="title"/>
          </p:nvPr>
        </p:nvSpPr>
        <p:spPr/>
        <p:txBody>
          <a:bodyPr/>
          <a:lstStyle/>
          <a:p>
            <a:r>
              <a:rPr lang="en-US" dirty="0"/>
              <a:t>UN Decomposition</a:t>
            </a:r>
          </a:p>
        </p:txBody>
      </p:sp>
      <p:sp>
        <p:nvSpPr>
          <p:cNvPr id="3" name="Content Placeholder 2">
            <a:extLst>
              <a:ext uri="{FF2B5EF4-FFF2-40B4-BE49-F238E27FC236}">
                <a16:creationId xmlns:a16="http://schemas.microsoft.com/office/drawing/2014/main" id="{354DF1C9-0C8A-3643-9CE5-81DC14A3225E}"/>
              </a:ext>
            </a:extLst>
          </p:cNvPr>
          <p:cNvSpPr>
            <a:spLocks noGrp="1"/>
          </p:cNvSpPr>
          <p:nvPr>
            <p:ph sz="half" idx="1"/>
          </p:nvPr>
        </p:nvSpPr>
        <p:spPr>
          <a:xfrm>
            <a:off x="609600" y="1968500"/>
            <a:ext cx="4876800" cy="4157663"/>
          </a:xfrm>
        </p:spPr>
        <p:txBody>
          <a:bodyPr/>
          <a:lstStyle/>
          <a:p>
            <a:r>
              <a:rPr lang="en-US" sz="2200" dirty="0"/>
              <a:t>The decomposition of U2N3 is the last stage in the formation of UN through carbothermic reduction, thus the equilibrium nitrogen pressure of UN and U2N3 is very important from the viewpoint of their use as nuclear fuels</a:t>
            </a:r>
          </a:p>
          <a:p>
            <a:r>
              <a:rPr lang="en-US" sz="2200" dirty="0"/>
              <a:t>UN decomposes at 3073K and U2N3 decomposes 1620K at nitrogen pressure of 1 atm</a:t>
            </a:r>
          </a:p>
          <a:p>
            <a:endParaRPr lang="en-US" sz="2200" dirty="0"/>
          </a:p>
          <a:p>
            <a:endParaRPr lang="en-US" sz="2200" dirty="0"/>
          </a:p>
        </p:txBody>
      </p:sp>
      <p:pic>
        <p:nvPicPr>
          <p:cNvPr id="6" name="Content Placeholder 5">
            <a:extLst>
              <a:ext uri="{FF2B5EF4-FFF2-40B4-BE49-F238E27FC236}">
                <a16:creationId xmlns:a16="http://schemas.microsoft.com/office/drawing/2014/main" id="{A1E2469C-144E-CC43-B818-EA10CAD3F7AC}"/>
              </a:ext>
            </a:extLst>
          </p:cNvPr>
          <p:cNvPicPr>
            <a:picLocks noGrp="1" noChangeAspect="1"/>
          </p:cNvPicPr>
          <p:nvPr>
            <p:ph sz="half" idx="2"/>
          </p:nvPr>
        </p:nvPicPr>
        <p:blipFill>
          <a:blip r:embed="rId2"/>
          <a:stretch>
            <a:fillRect/>
          </a:stretch>
        </p:blipFill>
        <p:spPr>
          <a:xfrm>
            <a:off x="5780595" y="2230644"/>
            <a:ext cx="3164915" cy="3393455"/>
          </a:xfrm>
          <a:prstGeom prst="rect">
            <a:avLst/>
          </a:prstGeom>
        </p:spPr>
      </p:pic>
      <p:sp>
        <p:nvSpPr>
          <p:cNvPr id="5" name="Slide Number Placeholder 4">
            <a:extLst>
              <a:ext uri="{FF2B5EF4-FFF2-40B4-BE49-F238E27FC236}">
                <a16:creationId xmlns:a16="http://schemas.microsoft.com/office/drawing/2014/main" id="{5691C838-D6AE-EB4E-84B6-D8842425A6B3}"/>
              </a:ext>
            </a:extLst>
          </p:cNvPr>
          <p:cNvSpPr>
            <a:spLocks noGrp="1"/>
          </p:cNvSpPr>
          <p:nvPr>
            <p:ph type="sldNum" sz="quarter" idx="12"/>
          </p:nvPr>
        </p:nvSpPr>
        <p:spPr/>
        <p:txBody>
          <a:bodyPr/>
          <a:lstStyle/>
          <a:p>
            <a:pPr>
              <a:defRPr/>
            </a:pPr>
            <a:fld id="{EC35E9FC-F6D5-0349-BBED-EA7D7A9BC49B}" type="slidenum">
              <a:rPr lang="en-US" smtClean="0"/>
              <a:pPr>
                <a:defRPr/>
              </a:pPr>
              <a:t>26</a:t>
            </a:fld>
            <a:endParaRPr lang="en-US"/>
          </a:p>
        </p:txBody>
      </p:sp>
      <p:pic>
        <p:nvPicPr>
          <p:cNvPr id="7" name="Picture 6">
            <a:extLst>
              <a:ext uri="{FF2B5EF4-FFF2-40B4-BE49-F238E27FC236}">
                <a16:creationId xmlns:a16="http://schemas.microsoft.com/office/drawing/2014/main" id="{252EA2E1-748C-764A-AA20-2104F33CE300}"/>
              </a:ext>
            </a:extLst>
          </p:cNvPr>
          <p:cNvPicPr>
            <a:picLocks noChangeAspect="1"/>
          </p:cNvPicPr>
          <p:nvPr/>
        </p:nvPicPr>
        <p:blipFill>
          <a:blip r:embed="rId3"/>
          <a:stretch>
            <a:fillRect/>
          </a:stretch>
        </p:blipFill>
        <p:spPr>
          <a:xfrm>
            <a:off x="8945510" y="2222601"/>
            <a:ext cx="3135097" cy="3480373"/>
          </a:xfrm>
          <a:prstGeom prst="rect">
            <a:avLst/>
          </a:prstGeom>
        </p:spPr>
      </p:pic>
    </p:spTree>
    <p:extLst>
      <p:ext uri="{BB962C8B-B14F-4D97-AF65-F5344CB8AC3E}">
        <p14:creationId xmlns:p14="http://schemas.microsoft.com/office/powerpoint/2010/main" val="337898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83658-E0BE-2948-AC93-3B382352071A}"/>
              </a:ext>
            </a:extLst>
          </p:cNvPr>
          <p:cNvSpPr>
            <a:spLocks noGrp="1"/>
          </p:cNvSpPr>
          <p:nvPr>
            <p:ph type="title"/>
          </p:nvPr>
        </p:nvSpPr>
        <p:spPr/>
        <p:txBody>
          <a:bodyPr/>
          <a:lstStyle/>
          <a:p>
            <a:pPr algn="l"/>
            <a:r>
              <a:rPr lang="en-US" dirty="0"/>
              <a:t>MN Crystal Structure</a:t>
            </a:r>
          </a:p>
        </p:txBody>
      </p:sp>
      <p:pic>
        <p:nvPicPr>
          <p:cNvPr id="6" name="Content Placeholder 5">
            <a:extLst>
              <a:ext uri="{FF2B5EF4-FFF2-40B4-BE49-F238E27FC236}">
                <a16:creationId xmlns:a16="http://schemas.microsoft.com/office/drawing/2014/main" id="{D4AB77CD-DF9F-B749-88BF-61C4792A6F76}"/>
              </a:ext>
            </a:extLst>
          </p:cNvPr>
          <p:cNvPicPr>
            <a:picLocks noGrp="1" noChangeAspect="1"/>
          </p:cNvPicPr>
          <p:nvPr>
            <p:ph sz="half" idx="1"/>
          </p:nvPr>
        </p:nvPicPr>
        <p:blipFill>
          <a:blip r:embed="rId2"/>
          <a:stretch>
            <a:fillRect/>
          </a:stretch>
        </p:blipFill>
        <p:spPr>
          <a:xfrm>
            <a:off x="4186107" y="3605021"/>
            <a:ext cx="3819786" cy="3252979"/>
          </a:xfrm>
          <a:prstGeom prst="rect">
            <a:avLst/>
          </a:prstGeom>
        </p:spPr>
      </p:pic>
      <p:pic>
        <p:nvPicPr>
          <p:cNvPr id="7" name="Content Placeholder 6">
            <a:extLst>
              <a:ext uri="{FF2B5EF4-FFF2-40B4-BE49-F238E27FC236}">
                <a16:creationId xmlns:a16="http://schemas.microsoft.com/office/drawing/2014/main" id="{F7BBACBA-F349-E646-8B0E-E0EA2CCDCFC2}"/>
              </a:ext>
            </a:extLst>
          </p:cNvPr>
          <p:cNvPicPr>
            <a:picLocks noGrp="1" noChangeAspect="1"/>
          </p:cNvPicPr>
          <p:nvPr>
            <p:ph sz="half" idx="2"/>
          </p:nvPr>
        </p:nvPicPr>
        <p:blipFill>
          <a:blip r:embed="rId3"/>
          <a:stretch>
            <a:fillRect/>
          </a:stretch>
        </p:blipFill>
        <p:spPr>
          <a:xfrm>
            <a:off x="7847609" y="947183"/>
            <a:ext cx="4097186" cy="3360411"/>
          </a:xfrm>
          <a:prstGeom prst="rect">
            <a:avLst/>
          </a:prstGeom>
        </p:spPr>
      </p:pic>
      <p:sp>
        <p:nvSpPr>
          <p:cNvPr id="5" name="Slide Number Placeholder 4">
            <a:extLst>
              <a:ext uri="{FF2B5EF4-FFF2-40B4-BE49-F238E27FC236}">
                <a16:creationId xmlns:a16="http://schemas.microsoft.com/office/drawing/2014/main" id="{83F84630-7890-6B48-AAEC-F02D377DB60E}"/>
              </a:ext>
            </a:extLst>
          </p:cNvPr>
          <p:cNvSpPr>
            <a:spLocks noGrp="1"/>
          </p:cNvSpPr>
          <p:nvPr>
            <p:ph type="sldNum" sz="quarter" idx="12"/>
          </p:nvPr>
        </p:nvSpPr>
        <p:spPr/>
        <p:txBody>
          <a:bodyPr/>
          <a:lstStyle/>
          <a:p>
            <a:pPr>
              <a:defRPr/>
            </a:pPr>
            <a:fld id="{EC35E9FC-F6D5-0349-BBED-EA7D7A9BC49B}" type="slidenum">
              <a:rPr lang="en-US" smtClean="0"/>
              <a:pPr>
                <a:defRPr/>
              </a:pPr>
              <a:t>27</a:t>
            </a:fld>
            <a:endParaRPr lang="en-US"/>
          </a:p>
        </p:txBody>
      </p:sp>
      <p:sp>
        <p:nvSpPr>
          <p:cNvPr id="3" name="Content Placeholder 2">
            <a:extLst>
              <a:ext uri="{FF2B5EF4-FFF2-40B4-BE49-F238E27FC236}">
                <a16:creationId xmlns:a16="http://schemas.microsoft.com/office/drawing/2014/main" id="{0865A1F8-65F7-33F5-B618-27887D280DF9}"/>
              </a:ext>
            </a:extLst>
          </p:cNvPr>
          <p:cNvSpPr txBox="1">
            <a:spLocks/>
          </p:cNvSpPr>
          <p:nvPr/>
        </p:nvSpPr>
        <p:spPr bwMode="auto">
          <a:xfrm>
            <a:off x="609600" y="1968500"/>
            <a:ext cx="4612396" cy="41576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457189" indent="-457189" algn="l" defTabSz="609585" rtl="0" eaLnBrk="1" fontAlgn="base" hangingPunct="1">
              <a:spcBef>
                <a:spcPct val="20000"/>
              </a:spcBef>
              <a:spcAft>
                <a:spcPct val="0"/>
              </a:spcAft>
              <a:buFont typeface="Arial" charset="0"/>
              <a:buChar char="•"/>
              <a:defRPr sz="3733"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sz="2667"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400"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400"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400"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400" kern="1200">
                <a:solidFill>
                  <a:schemeClr val="tx1"/>
                </a:solidFill>
                <a:latin typeface="+mn-lt"/>
                <a:ea typeface="+mn-ea"/>
                <a:cs typeface="+mn-cs"/>
              </a:defRPr>
            </a:lvl9pPr>
          </a:lstStyle>
          <a:p>
            <a:r>
              <a:rPr lang="en-US" sz="2200" dirty="0"/>
              <a:t>UN has same NaCl-type close-packed structure as UC</a:t>
            </a:r>
          </a:p>
          <a:p>
            <a:r>
              <a:rPr lang="en-US" sz="2200" dirty="0"/>
              <a:t>Several actinides also share this NaCl-type structure, and thus can exist as substitutional species in UN/</a:t>
            </a:r>
            <a:r>
              <a:rPr lang="en-US" sz="2200" dirty="0" err="1"/>
              <a:t>PuN</a:t>
            </a:r>
            <a:endParaRPr lang="en-US" sz="2200" dirty="0"/>
          </a:p>
          <a:p>
            <a:r>
              <a:rPr lang="en-US" sz="2200" dirty="0"/>
              <a:t>Allows for fabrication of homogeneous mixed nitride fuels, including MA-bearing fuels </a:t>
            </a:r>
          </a:p>
          <a:p>
            <a:endParaRPr lang="en-US" sz="2200" dirty="0"/>
          </a:p>
          <a:p>
            <a:endParaRPr lang="en-US" sz="2200" dirty="0"/>
          </a:p>
        </p:txBody>
      </p:sp>
    </p:spTree>
    <p:extLst>
      <p:ext uri="{BB962C8B-B14F-4D97-AF65-F5344CB8AC3E}">
        <p14:creationId xmlns:p14="http://schemas.microsoft.com/office/powerpoint/2010/main" val="36030781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1B2D8-0A89-6E41-8D76-2EB715645836}"/>
              </a:ext>
            </a:extLst>
          </p:cNvPr>
          <p:cNvSpPr>
            <a:spLocks noGrp="1"/>
          </p:cNvSpPr>
          <p:nvPr>
            <p:ph type="title"/>
          </p:nvPr>
        </p:nvSpPr>
        <p:spPr/>
        <p:txBody>
          <a:bodyPr/>
          <a:lstStyle/>
          <a:p>
            <a:r>
              <a:rPr lang="en-US" dirty="0"/>
              <a:t>Ternary U/Pu-N</a:t>
            </a:r>
          </a:p>
        </p:txBody>
      </p:sp>
      <p:sp>
        <p:nvSpPr>
          <p:cNvPr id="3" name="Content Placeholder 2">
            <a:extLst>
              <a:ext uri="{FF2B5EF4-FFF2-40B4-BE49-F238E27FC236}">
                <a16:creationId xmlns:a16="http://schemas.microsoft.com/office/drawing/2014/main" id="{B283B449-B0E5-7649-BDB0-4DFADBEBB2EA}"/>
              </a:ext>
            </a:extLst>
          </p:cNvPr>
          <p:cNvSpPr>
            <a:spLocks noGrp="1"/>
          </p:cNvSpPr>
          <p:nvPr>
            <p:ph sz="half" idx="1"/>
          </p:nvPr>
        </p:nvSpPr>
        <p:spPr/>
        <p:txBody>
          <a:bodyPr/>
          <a:lstStyle/>
          <a:p>
            <a:r>
              <a:rPr lang="en-US" sz="2200" dirty="0"/>
              <a:t>The ternary system is characterized by a complete solubility of UN and </a:t>
            </a:r>
            <a:r>
              <a:rPr lang="en-US" sz="2200" dirty="0" err="1"/>
              <a:t>PuN</a:t>
            </a:r>
            <a:endParaRPr lang="en-US" sz="2200" dirty="0"/>
          </a:p>
          <a:p>
            <a:r>
              <a:rPr lang="en-US" sz="2200" dirty="0"/>
              <a:t>The (</a:t>
            </a:r>
            <a:r>
              <a:rPr lang="en-US" sz="2200" dirty="0" err="1"/>
              <a:t>U,Pu</a:t>
            </a:r>
            <a:r>
              <a:rPr lang="en-US" sz="2200" dirty="0"/>
              <a:t>)N phase has a narrow composition range of the N/(</a:t>
            </a:r>
            <a:r>
              <a:rPr lang="en-US" sz="2200" dirty="0" err="1"/>
              <a:t>U+Pu</a:t>
            </a:r>
            <a:r>
              <a:rPr lang="en-US" sz="2200" dirty="0"/>
              <a:t>) molar ratio</a:t>
            </a:r>
          </a:p>
          <a:p>
            <a:r>
              <a:rPr lang="en-US" sz="2200" dirty="0"/>
              <a:t>Although Pu2N3 does not exist in the Pu–N system, a </a:t>
            </a:r>
            <a:r>
              <a:rPr lang="en-US" sz="2200" dirty="0" err="1"/>
              <a:t>sesquinitride</a:t>
            </a:r>
            <a:r>
              <a:rPr lang="en-US" sz="2200" dirty="0"/>
              <a:t> phase was identified in the U–Pu–N system at a Pu/(</a:t>
            </a:r>
            <a:r>
              <a:rPr lang="en-US" sz="2200" dirty="0" err="1"/>
              <a:t>U+Pu</a:t>
            </a:r>
            <a:r>
              <a:rPr lang="en-US" sz="2200" dirty="0"/>
              <a:t>) molar ratio of 0.15</a:t>
            </a:r>
          </a:p>
          <a:p>
            <a:endParaRPr lang="en-US" sz="2200" dirty="0"/>
          </a:p>
        </p:txBody>
      </p:sp>
      <p:sp>
        <p:nvSpPr>
          <p:cNvPr id="4" name="Content Placeholder 3">
            <a:extLst>
              <a:ext uri="{FF2B5EF4-FFF2-40B4-BE49-F238E27FC236}">
                <a16:creationId xmlns:a16="http://schemas.microsoft.com/office/drawing/2014/main" id="{9F01189D-7A4E-DF47-93AD-6BF2AA1DFE0B}"/>
              </a:ext>
            </a:extLst>
          </p:cNvPr>
          <p:cNvSpPr>
            <a:spLocks noGrp="1"/>
          </p:cNvSpPr>
          <p:nvPr>
            <p:ph sz="half" idx="2"/>
          </p:nvPr>
        </p:nvSpPr>
        <p:spPr/>
        <p:txBody>
          <a:bodyPr/>
          <a:lstStyle/>
          <a:p>
            <a:r>
              <a:rPr lang="en-US" sz="2200" dirty="0"/>
              <a:t>In a mononitride lattice with NaCl-type structure, small nitrogen atoms are incorporated into a dense face-centered cubic packing of metal atoms</a:t>
            </a:r>
          </a:p>
          <a:p>
            <a:endParaRPr lang="en-US" sz="2200" dirty="0"/>
          </a:p>
        </p:txBody>
      </p:sp>
      <p:sp>
        <p:nvSpPr>
          <p:cNvPr id="5" name="Slide Number Placeholder 4">
            <a:extLst>
              <a:ext uri="{FF2B5EF4-FFF2-40B4-BE49-F238E27FC236}">
                <a16:creationId xmlns:a16="http://schemas.microsoft.com/office/drawing/2014/main" id="{AC0980D8-C0F8-D54F-8AA3-6D305D4EE32F}"/>
              </a:ext>
            </a:extLst>
          </p:cNvPr>
          <p:cNvSpPr>
            <a:spLocks noGrp="1"/>
          </p:cNvSpPr>
          <p:nvPr>
            <p:ph type="sldNum" sz="quarter" idx="12"/>
          </p:nvPr>
        </p:nvSpPr>
        <p:spPr/>
        <p:txBody>
          <a:bodyPr/>
          <a:lstStyle/>
          <a:p>
            <a:pPr>
              <a:defRPr/>
            </a:pPr>
            <a:fld id="{EC35E9FC-F6D5-0349-BBED-EA7D7A9BC49B}" type="slidenum">
              <a:rPr lang="en-US" smtClean="0"/>
              <a:pPr>
                <a:defRPr/>
              </a:pPr>
              <a:t>28</a:t>
            </a:fld>
            <a:endParaRPr lang="en-US"/>
          </a:p>
        </p:txBody>
      </p:sp>
      <p:pic>
        <p:nvPicPr>
          <p:cNvPr id="7" name="Content Placeholder 6">
            <a:extLst>
              <a:ext uri="{FF2B5EF4-FFF2-40B4-BE49-F238E27FC236}">
                <a16:creationId xmlns:a16="http://schemas.microsoft.com/office/drawing/2014/main" id="{47F34E8C-7265-364E-9819-4A5C6B25A1CB}"/>
              </a:ext>
            </a:extLst>
          </p:cNvPr>
          <p:cNvPicPr>
            <a:picLocks noChangeAspect="1"/>
          </p:cNvPicPr>
          <p:nvPr/>
        </p:nvPicPr>
        <p:blipFill rotWithShape="1">
          <a:blip r:embed="rId2"/>
          <a:srcRect r="51246" b="47584"/>
          <a:stretch/>
        </p:blipFill>
        <p:spPr bwMode="auto">
          <a:xfrm>
            <a:off x="7533033" y="3684277"/>
            <a:ext cx="2844800" cy="2834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Tree>
    <p:extLst>
      <p:ext uri="{BB962C8B-B14F-4D97-AF65-F5344CB8AC3E}">
        <p14:creationId xmlns:p14="http://schemas.microsoft.com/office/powerpoint/2010/main" val="6087708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E5D1F7C-4A5C-0440-9AE9-6F62181F0D57}"/>
              </a:ext>
            </a:extLst>
          </p:cNvPr>
          <p:cNvPicPr>
            <a:picLocks noChangeAspect="1"/>
          </p:cNvPicPr>
          <p:nvPr/>
        </p:nvPicPr>
        <p:blipFill>
          <a:blip r:embed="rId2"/>
          <a:stretch>
            <a:fillRect/>
          </a:stretch>
        </p:blipFill>
        <p:spPr>
          <a:xfrm>
            <a:off x="8007626" y="4001097"/>
            <a:ext cx="3574774" cy="2706282"/>
          </a:xfrm>
          <a:prstGeom prst="rect">
            <a:avLst/>
          </a:prstGeom>
        </p:spPr>
      </p:pic>
      <p:sp>
        <p:nvSpPr>
          <p:cNvPr id="2" name="Title 1">
            <a:extLst>
              <a:ext uri="{FF2B5EF4-FFF2-40B4-BE49-F238E27FC236}">
                <a16:creationId xmlns:a16="http://schemas.microsoft.com/office/drawing/2014/main" id="{1DB45949-24EC-7D4D-90DC-323367E6A753}"/>
              </a:ext>
            </a:extLst>
          </p:cNvPr>
          <p:cNvSpPr>
            <a:spLocks noGrp="1"/>
          </p:cNvSpPr>
          <p:nvPr>
            <p:ph type="title"/>
          </p:nvPr>
        </p:nvSpPr>
        <p:spPr/>
        <p:txBody>
          <a:bodyPr/>
          <a:lstStyle/>
          <a:p>
            <a:r>
              <a:rPr lang="en-US" dirty="0"/>
              <a:t>Effect of Pu on U/Pu N Properties</a:t>
            </a:r>
          </a:p>
        </p:txBody>
      </p:sp>
      <p:sp>
        <p:nvSpPr>
          <p:cNvPr id="3" name="Content Placeholder 2">
            <a:extLst>
              <a:ext uri="{FF2B5EF4-FFF2-40B4-BE49-F238E27FC236}">
                <a16:creationId xmlns:a16="http://schemas.microsoft.com/office/drawing/2014/main" id="{4993ED67-FAC7-4740-8173-9AC6766AC290}"/>
              </a:ext>
            </a:extLst>
          </p:cNvPr>
          <p:cNvSpPr>
            <a:spLocks noGrp="1"/>
          </p:cNvSpPr>
          <p:nvPr>
            <p:ph sz="half" idx="1"/>
          </p:nvPr>
        </p:nvSpPr>
        <p:spPr>
          <a:xfrm>
            <a:off x="609600" y="1968503"/>
            <a:ext cx="10972800" cy="1987271"/>
          </a:xfrm>
        </p:spPr>
        <p:txBody>
          <a:bodyPr/>
          <a:lstStyle/>
          <a:p>
            <a:r>
              <a:rPr lang="en-US" sz="2200" dirty="0"/>
              <a:t>The addition of Pu can dramatically affect thermophysical properties</a:t>
            </a:r>
          </a:p>
          <a:p>
            <a:r>
              <a:rPr lang="en-US" sz="2200" dirty="0"/>
              <a:t>Pu is more volatile than U, and has a higher vapor pressure</a:t>
            </a:r>
          </a:p>
          <a:p>
            <a:r>
              <a:rPr lang="en-US" sz="2200" dirty="0"/>
              <a:t>Pu degrades the thermal conductivity by as much as 2X</a:t>
            </a:r>
          </a:p>
          <a:p>
            <a:r>
              <a:rPr lang="en-US" sz="2200" dirty="0" err="1"/>
              <a:t>PuN</a:t>
            </a:r>
            <a:r>
              <a:rPr lang="en-US" sz="2200" dirty="0"/>
              <a:t> is less stable than UN, and could be susceptible to radiolysis</a:t>
            </a:r>
          </a:p>
        </p:txBody>
      </p:sp>
      <p:pic>
        <p:nvPicPr>
          <p:cNvPr id="6" name="Content Placeholder 5">
            <a:extLst>
              <a:ext uri="{FF2B5EF4-FFF2-40B4-BE49-F238E27FC236}">
                <a16:creationId xmlns:a16="http://schemas.microsoft.com/office/drawing/2014/main" id="{9E6DB7B1-0C9F-5646-BC6F-150828BA484B}"/>
              </a:ext>
            </a:extLst>
          </p:cNvPr>
          <p:cNvPicPr>
            <a:picLocks noGrp="1" noChangeAspect="1"/>
          </p:cNvPicPr>
          <p:nvPr>
            <p:ph sz="half" idx="2"/>
          </p:nvPr>
        </p:nvPicPr>
        <p:blipFill>
          <a:blip r:embed="rId3"/>
          <a:stretch>
            <a:fillRect/>
          </a:stretch>
        </p:blipFill>
        <p:spPr>
          <a:xfrm>
            <a:off x="4296327" y="4001097"/>
            <a:ext cx="3708136" cy="2720379"/>
          </a:xfrm>
          <a:prstGeom prst="rect">
            <a:avLst/>
          </a:prstGeom>
        </p:spPr>
      </p:pic>
      <p:sp>
        <p:nvSpPr>
          <p:cNvPr id="5" name="Slide Number Placeholder 4">
            <a:extLst>
              <a:ext uri="{FF2B5EF4-FFF2-40B4-BE49-F238E27FC236}">
                <a16:creationId xmlns:a16="http://schemas.microsoft.com/office/drawing/2014/main" id="{C9BB71B1-8395-9746-80A3-F456182A5726}"/>
              </a:ext>
            </a:extLst>
          </p:cNvPr>
          <p:cNvSpPr>
            <a:spLocks noGrp="1"/>
          </p:cNvSpPr>
          <p:nvPr>
            <p:ph type="sldNum" sz="quarter" idx="12"/>
          </p:nvPr>
        </p:nvSpPr>
        <p:spPr/>
        <p:txBody>
          <a:bodyPr/>
          <a:lstStyle/>
          <a:p>
            <a:pPr>
              <a:defRPr/>
            </a:pPr>
            <a:fld id="{EC35E9FC-F6D5-0349-BBED-EA7D7A9BC49B}" type="slidenum">
              <a:rPr lang="en-US" smtClean="0"/>
              <a:pPr>
                <a:defRPr/>
              </a:pPr>
              <a:t>29</a:t>
            </a:fld>
            <a:endParaRPr lang="en-US"/>
          </a:p>
        </p:txBody>
      </p:sp>
      <p:pic>
        <p:nvPicPr>
          <p:cNvPr id="8" name="Picture 7">
            <a:extLst>
              <a:ext uri="{FF2B5EF4-FFF2-40B4-BE49-F238E27FC236}">
                <a16:creationId xmlns:a16="http://schemas.microsoft.com/office/drawing/2014/main" id="{4C697AB1-67DC-0D49-B671-34F1C6D984B8}"/>
              </a:ext>
            </a:extLst>
          </p:cNvPr>
          <p:cNvPicPr>
            <a:picLocks noChangeAspect="1"/>
          </p:cNvPicPr>
          <p:nvPr/>
        </p:nvPicPr>
        <p:blipFill>
          <a:blip r:embed="rId4"/>
          <a:stretch>
            <a:fillRect/>
          </a:stretch>
        </p:blipFill>
        <p:spPr>
          <a:xfrm>
            <a:off x="439254" y="4086154"/>
            <a:ext cx="3861076" cy="2771846"/>
          </a:xfrm>
          <a:prstGeom prst="rect">
            <a:avLst/>
          </a:prstGeom>
        </p:spPr>
      </p:pic>
    </p:spTree>
    <p:extLst>
      <p:ext uri="{BB962C8B-B14F-4D97-AF65-F5344CB8AC3E}">
        <p14:creationId xmlns:p14="http://schemas.microsoft.com/office/powerpoint/2010/main" val="156138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9C897-965B-FBFB-76CF-216C30E92EC6}"/>
              </a:ext>
            </a:extLst>
          </p:cNvPr>
          <p:cNvSpPr>
            <a:spLocks noGrp="1"/>
          </p:cNvSpPr>
          <p:nvPr>
            <p:ph type="title"/>
          </p:nvPr>
        </p:nvSpPr>
        <p:spPr/>
        <p:txBody>
          <a:bodyPr/>
          <a:lstStyle/>
          <a:p>
            <a:r>
              <a:rPr lang="en-US" dirty="0"/>
              <a:t>Carbide FCCI</a:t>
            </a:r>
          </a:p>
        </p:txBody>
      </p:sp>
      <p:sp>
        <p:nvSpPr>
          <p:cNvPr id="3" name="Content Placeholder 2">
            <a:extLst>
              <a:ext uri="{FF2B5EF4-FFF2-40B4-BE49-F238E27FC236}">
                <a16:creationId xmlns:a16="http://schemas.microsoft.com/office/drawing/2014/main" id="{24470E15-C187-7F16-4A87-E0C4DBD1E2A6}"/>
              </a:ext>
            </a:extLst>
          </p:cNvPr>
          <p:cNvSpPr>
            <a:spLocks noGrp="1"/>
          </p:cNvSpPr>
          <p:nvPr>
            <p:ph idx="1"/>
          </p:nvPr>
        </p:nvSpPr>
        <p:spPr>
          <a:xfrm>
            <a:off x="609600" y="2280746"/>
            <a:ext cx="11049000" cy="3845418"/>
          </a:xfrm>
        </p:spPr>
        <p:txBody>
          <a:bodyPr/>
          <a:lstStyle/>
          <a:p>
            <a:r>
              <a:rPr lang="en-US" sz="2200" dirty="0"/>
              <a:t>FCCI in fuel pins containing carbide fuel consists of clad carburization, slight reaction with FPs, and formation of intermetallic compounds</a:t>
            </a:r>
          </a:p>
          <a:p>
            <a:r>
              <a:rPr lang="en-US" sz="2200" dirty="0"/>
              <a:t>Carbides generally present fewer compatibility problems than MOX fuels</a:t>
            </a:r>
          </a:p>
          <a:p>
            <a:endParaRPr lang="en-US" sz="2200" dirty="0"/>
          </a:p>
          <a:p>
            <a:r>
              <a:rPr lang="en-US" sz="2200" dirty="0"/>
              <a:t>Chemical Reactions with FPs</a:t>
            </a:r>
          </a:p>
          <a:p>
            <a:r>
              <a:rPr lang="en-US" sz="2200" dirty="0"/>
              <a:t>Very little available oxygen leads to FP-C interactions, and we have an expected decrease in C/M ratio with burnup</a:t>
            </a:r>
          </a:p>
          <a:p>
            <a:r>
              <a:rPr lang="en-US" sz="2200" dirty="0"/>
              <a:t>Significant FP-cladding interactions are generally not seen</a:t>
            </a:r>
          </a:p>
          <a:p>
            <a:r>
              <a:rPr lang="en-US" sz="2200" dirty="0"/>
              <a:t>Some </a:t>
            </a:r>
            <a:r>
              <a:rPr lang="en-US" sz="2200" dirty="0" err="1"/>
              <a:t>Te</a:t>
            </a:r>
            <a:r>
              <a:rPr lang="en-US" sz="2200" dirty="0"/>
              <a:t> intergranular attack, some reaction with iodine</a:t>
            </a:r>
          </a:p>
          <a:p>
            <a:r>
              <a:rPr lang="en-US" sz="2200" dirty="0"/>
              <a:t>Generally not a concern</a:t>
            </a:r>
          </a:p>
        </p:txBody>
      </p:sp>
      <p:sp>
        <p:nvSpPr>
          <p:cNvPr id="4" name="Slide Number Placeholder 3">
            <a:extLst>
              <a:ext uri="{FF2B5EF4-FFF2-40B4-BE49-F238E27FC236}">
                <a16:creationId xmlns:a16="http://schemas.microsoft.com/office/drawing/2014/main" id="{FCFA43EA-FB96-454B-E4E8-C684D8816D28}"/>
              </a:ext>
            </a:extLst>
          </p:cNvPr>
          <p:cNvSpPr>
            <a:spLocks noGrp="1"/>
          </p:cNvSpPr>
          <p:nvPr>
            <p:ph type="sldNum" sz="quarter" idx="12"/>
          </p:nvPr>
        </p:nvSpPr>
        <p:spPr/>
        <p:txBody>
          <a:bodyPr/>
          <a:lstStyle/>
          <a:p>
            <a:pPr>
              <a:defRPr/>
            </a:pPr>
            <a:fld id="{3FF2C605-4958-CF43-AA48-80339EFDB0AF}" type="slidenum">
              <a:rPr lang="en-US" smtClean="0"/>
              <a:pPr>
                <a:defRPr/>
              </a:pPr>
              <a:t>3</a:t>
            </a:fld>
            <a:endParaRPr lang="en-US"/>
          </a:p>
        </p:txBody>
      </p:sp>
    </p:spTree>
    <p:extLst>
      <p:ext uri="{BB962C8B-B14F-4D97-AF65-F5344CB8AC3E}">
        <p14:creationId xmlns:p14="http://schemas.microsoft.com/office/powerpoint/2010/main" val="3168539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6BE2D-0FEC-AF46-A862-DE697C0BB9EA}"/>
              </a:ext>
            </a:extLst>
          </p:cNvPr>
          <p:cNvSpPr>
            <a:spLocks noGrp="1"/>
          </p:cNvSpPr>
          <p:nvPr>
            <p:ph type="title"/>
          </p:nvPr>
        </p:nvSpPr>
        <p:spPr/>
        <p:txBody>
          <a:bodyPr/>
          <a:lstStyle/>
          <a:p>
            <a:r>
              <a:rPr lang="en-US" dirty="0"/>
              <a:t>UN Irradiation Performance</a:t>
            </a:r>
          </a:p>
        </p:txBody>
      </p:sp>
      <p:sp>
        <p:nvSpPr>
          <p:cNvPr id="3" name="Content Placeholder 2">
            <a:extLst>
              <a:ext uri="{FF2B5EF4-FFF2-40B4-BE49-F238E27FC236}">
                <a16:creationId xmlns:a16="http://schemas.microsoft.com/office/drawing/2014/main" id="{B693C1B5-D736-0640-87AB-2E82C1C143BA}"/>
              </a:ext>
            </a:extLst>
          </p:cNvPr>
          <p:cNvSpPr>
            <a:spLocks noGrp="1"/>
          </p:cNvSpPr>
          <p:nvPr>
            <p:ph sz="half" idx="1"/>
          </p:nvPr>
        </p:nvSpPr>
        <p:spPr>
          <a:xfrm>
            <a:off x="609599" y="1968504"/>
            <a:ext cx="10972799" cy="1930400"/>
          </a:xfrm>
        </p:spPr>
        <p:txBody>
          <a:bodyPr/>
          <a:lstStyle/>
          <a:p>
            <a:r>
              <a:rPr lang="en-US" sz="2200" dirty="0"/>
              <a:t>The irradiation experience of nitride fuel is rather limited in comparison with the other fuels for fast reactors, such as oxide, metallic, and carbide fuels</a:t>
            </a:r>
          </a:p>
          <a:p>
            <a:r>
              <a:rPr lang="en-US" sz="2200" dirty="0"/>
              <a:t>The number of (</a:t>
            </a:r>
            <a:r>
              <a:rPr lang="en-US" sz="2200" dirty="0" err="1"/>
              <a:t>U,Pu</a:t>
            </a:r>
            <a:r>
              <a:rPr lang="en-US" sz="2200" dirty="0"/>
              <a:t>)N fuel pins irradiated in fast reactors so far is smaller than 200</a:t>
            </a:r>
          </a:p>
          <a:p>
            <a:r>
              <a:rPr lang="en-US" sz="2200" dirty="0"/>
              <a:t>UN pins have reached 10% FIMA in fast reactors, and greater than 15% FIMA in thermal reactors</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342547D4-5220-0E45-8495-514E9C2201A3}"/>
              </a:ext>
            </a:extLst>
          </p:cNvPr>
          <p:cNvSpPr>
            <a:spLocks noGrp="1"/>
          </p:cNvSpPr>
          <p:nvPr>
            <p:ph type="sldNum" sz="quarter" idx="12"/>
          </p:nvPr>
        </p:nvSpPr>
        <p:spPr/>
        <p:txBody>
          <a:bodyPr/>
          <a:lstStyle/>
          <a:p>
            <a:pPr>
              <a:defRPr/>
            </a:pPr>
            <a:fld id="{EC35E9FC-F6D5-0349-BBED-EA7D7A9BC49B}" type="slidenum">
              <a:rPr lang="en-US" smtClean="0"/>
              <a:pPr>
                <a:defRPr/>
              </a:pPr>
              <a:t>30</a:t>
            </a:fld>
            <a:endParaRPr lang="en-US"/>
          </a:p>
        </p:txBody>
      </p:sp>
      <p:pic>
        <p:nvPicPr>
          <p:cNvPr id="6" name="Picture 5">
            <a:extLst>
              <a:ext uri="{FF2B5EF4-FFF2-40B4-BE49-F238E27FC236}">
                <a16:creationId xmlns:a16="http://schemas.microsoft.com/office/drawing/2014/main" id="{192BE554-2153-6347-A4C1-82686B70DD91}"/>
              </a:ext>
            </a:extLst>
          </p:cNvPr>
          <p:cNvPicPr>
            <a:picLocks noChangeAspect="1"/>
          </p:cNvPicPr>
          <p:nvPr/>
        </p:nvPicPr>
        <p:blipFill>
          <a:blip r:embed="rId2"/>
          <a:stretch>
            <a:fillRect/>
          </a:stretch>
        </p:blipFill>
        <p:spPr>
          <a:xfrm>
            <a:off x="1130298" y="4246148"/>
            <a:ext cx="9931400" cy="1930400"/>
          </a:xfrm>
          <a:prstGeom prst="rect">
            <a:avLst/>
          </a:prstGeom>
        </p:spPr>
      </p:pic>
    </p:spTree>
    <p:extLst>
      <p:ext uri="{BB962C8B-B14F-4D97-AF65-F5344CB8AC3E}">
        <p14:creationId xmlns:p14="http://schemas.microsoft.com/office/powerpoint/2010/main" val="12064353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590E5-3B64-7F4C-9556-D50396C0EC1F}"/>
              </a:ext>
            </a:extLst>
          </p:cNvPr>
          <p:cNvSpPr>
            <a:spLocks noGrp="1"/>
          </p:cNvSpPr>
          <p:nvPr>
            <p:ph type="title"/>
          </p:nvPr>
        </p:nvSpPr>
        <p:spPr/>
        <p:txBody>
          <a:bodyPr/>
          <a:lstStyle/>
          <a:p>
            <a:r>
              <a:rPr lang="en-US" dirty="0"/>
              <a:t>UN Pins</a:t>
            </a:r>
          </a:p>
        </p:txBody>
      </p:sp>
      <p:sp>
        <p:nvSpPr>
          <p:cNvPr id="3" name="Content Placeholder 2">
            <a:extLst>
              <a:ext uri="{FF2B5EF4-FFF2-40B4-BE49-F238E27FC236}">
                <a16:creationId xmlns:a16="http://schemas.microsoft.com/office/drawing/2014/main" id="{CFC202C0-3DA6-F546-975D-0AF26B787E64}"/>
              </a:ext>
            </a:extLst>
          </p:cNvPr>
          <p:cNvSpPr>
            <a:spLocks noGrp="1"/>
          </p:cNvSpPr>
          <p:nvPr>
            <p:ph sz="half" idx="1"/>
          </p:nvPr>
        </p:nvSpPr>
        <p:spPr/>
        <p:txBody>
          <a:bodyPr/>
          <a:lstStyle/>
          <a:p>
            <a:r>
              <a:rPr lang="en-US" sz="2200" dirty="0"/>
              <a:t>Similar to carbides, pin designs are either He-bonded or Na-bonded</a:t>
            </a:r>
          </a:p>
          <a:p>
            <a:r>
              <a:rPr lang="en-US" sz="2200" dirty="0"/>
              <a:t>He-bonded fuel pin is characterized by low-density pellets (80–85% of theoretical density (TD)) and a small gap </a:t>
            </a:r>
          </a:p>
          <a:p>
            <a:r>
              <a:rPr lang="en-US" sz="2200" dirty="0"/>
              <a:t>Na-bonded fuel pin is characterized by high-density pellets (&gt;90% TD) and a large gap</a:t>
            </a:r>
          </a:p>
          <a:p>
            <a:endParaRPr lang="en-US" sz="2200" dirty="0"/>
          </a:p>
        </p:txBody>
      </p:sp>
      <p:sp>
        <p:nvSpPr>
          <p:cNvPr id="4" name="Content Placeholder 3">
            <a:extLst>
              <a:ext uri="{FF2B5EF4-FFF2-40B4-BE49-F238E27FC236}">
                <a16:creationId xmlns:a16="http://schemas.microsoft.com/office/drawing/2014/main" id="{BF408CDA-E6C4-8D4B-9659-301CF6DD6B1D}"/>
              </a:ext>
            </a:extLst>
          </p:cNvPr>
          <p:cNvSpPr>
            <a:spLocks noGrp="1"/>
          </p:cNvSpPr>
          <p:nvPr>
            <p:ph sz="half" idx="2"/>
          </p:nvPr>
        </p:nvSpPr>
        <p:spPr/>
        <p:txBody>
          <a:bodyPr/>
          <a:lstStyle/>
          <a:p>
            <a:r>
              <a:rPr lang="en-US" sz="2200" dirty="0"/>
              <a:t>Na-bonded concept has the advantage of keeping the fuel temperature relatively low due to good thermal conductivity of liquid Na</a:t>
            </a:r>
          </a:p>
          <a:p>
            <a:r>
              <a:rPr lang="en-US" sz="2200" dirty="0"/>
              <a:t>Difficulties with Na are the reactivity in air, and additional hurdles in fabrication and reprocessing</a:t>
            </a:r>
          </a:p>
          <a:p>
            <a:endParaRPr lang="en-US" sz="2200" dirty="0"/>
          </a:p>
        </p:txBody>
      </p:sp>
      <p:sp>
        <p:nvSpPr>
          <p:cNvPr id="5" name="Slide Number Placeholder 4">
            <a:extLst>
              <a:ext uri="{FF2B5EF4-FFF2-40B4-BE49-F238E27FC236}">
                <a16:creationId xmlns:a16="http://schemas.microsoft.com/office/drawing/2014/main" id="{C8C022D4-2FFB-F34E-884C-ADAE783ECD35}"/>
              </a:ext>
            </a:extLst>
          </p:cNvPr>
          <p:cNvSpPr>
            <a:spLocks noGrp="1"/>
          </p:cNvSpPr>
          <p:nvPr>
            <p:ph type="sldNum" sz="quarter" idx="12"/>
          </p:nvPr>
        </p:nvSpPr>
        <p:spPr/>
        <p:txBody>
          <a:bodyPr/>
          <a:lstStyle/>
          <a:p>
            <a:pPr>
              <a:defRPr/>
            </a:pPr>
            <a:fld id="{EC35E9FC-F6D5-0349-BBED-EA7D7A9BC49B}" type="slidenum">
              <a:rPr lang="en-US" smtClean="0"/>
              <a:pPr>
                <a:defRPr/>
              </a:pPr>
              <a:t>31</a:t>
            </a:fld>
            <a:endParaRPr lang="en-US"/>
          </a:p>
        </p:txBody>
      </p:sp>
    </p:spTree>
    <p:extLst>
      <p:ext uri="{BB962C8B-B14F-4D97-AF65-F5344CB8AC3E}">
        <p14:creationId xmlns:p14="http://schemas.microsoft.com/office/powerpoint/2010/main" val="42146895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106AD-4071-E144-BFEA-DE21A18868C0}"/>
              </a:ext>
            </a:extLst>
          </p:cNvPr>
          <p:cNvSpPr>
            <a:spLocks noGrp="1"/>
          </p:cNvSpPr>
          <p:nvPr>
            <p:ph type="title"/>
          </p:nvPr>
        </p:nvSpPr>
        <p:spPr/>
        <p:txBody>
          <a:bodyPr/>
          <a:lstStyle/>
          <a:p>
            <a:r>
              <a:rPr lang="en-US" dirty="0"/>
              <a:t>UN Pins</a:t>
            </a:r>
          </a:p>
        </p:txBody>
      </p:sp>
      <p:sp>
        <p:nvSpPr>
          <p:cNvPr id="3" name="Content Placeholder 2">
            <a:extLst>
              <a:ext uri="{FF2B5EF4-FFF2-40B4-BE49-F238E27FC236}">
                <a16:creationId xmlns:a16="http://schemas.microsoft.com/office/drawing/2014/main" id="{9367DB9B-7D3E-8440-8B4D-45B193FE2A95}"/>
              </a:ext>
            </a:extLst>
          </p:cNvPr>
          <p:cNvSpPr>
            <a:spLocks noGrp="1"/>
          </p:cNvSpPr>
          <p:nvPr>
            <p:ph sz="half" idx="1"/>
          </p:nvPr>
        </p:nvSpPr>
        <p:spPr/>
        <p:txBody>
          <a:bodyPr/>
          <a:lstStyle/>
          <a:p>
            <a:r>
              <a:rPr lang="en-US" sz="2200" dirty="0"/>
              <a:t>The He-bonding concept is considered as the reference for (</a:t>
            </a:r>
            <a:r>
              <a:rPr lang="en-US" sz="2200" dirty="0" err="1"/>
              <a:t>U,Pu</a:t>
            </a:r>
            <a:r>
              <a:rPr lang="en-US" sz="2200" dirty="0"/>
              <a:t>)N fuel</a:t>
            </a:r>
          </a:p>
          <a:p>
            <a:r>
              <a:rPr lang="en-US" sz="2200" dirty="0"/>
              <a:t>The temperature of fuel pellets becomes high in comparison with the fuel with Na bonding, especially at an early stage of irradiation</a:t>
            </a:r>
          </a:p>
          <a:p>
            <a:r>
              <a:rPr lang="en-US" sz="2200" dirty="0"/>
              <a:t>The small gap is closed by free swelling of fuel pellets at a burnup of 2–3% FIMA</a:t>
            </a:r>
          </a:p>
          <a:p>
            <a:endParaRPr lang="en-US" sz="2200" dirty="0"/>
          </a:p>
          <a:p>
            <a:endParaRPr lang="en-US" sz="2200" dirty="0"/>
          </a:p>
        </p:txBody>
      </p:sp>
      <p:pic>
        <p:nvPicPr>
          <p:cNvPr id="6" name="Content Placeholder 5">
            <a:extLst>
              <a:ext uri="{FF2B5EF4-FFF2-40B4-BE49-F238E27FC236}">
                <a16:creationId xmlns:a16="http://schemas.microsoft.com/office/drawing/2014/main" id="{FC3272A5-4408-1143-9B48-6C218B3D0781}"/>
              </a:ext>
            </a:extLst>
          </p:cNvPr>
          <p:cNvPicPr>
            <a:picLocks noGrp="1" noChangeAspect="1"/>
          </p:cNvPicPr>
          <p:nvPr>
            <p:ph sz="half" idx="2"/>
          </p:nvPr>
        </p:nvPicPr>
        <p:blipFill>
          <a:blip r:embed="rId2"/>
          <a:stretch>
            <a:fillRect/>
          </a:stretch>
        </p:blipFill>
        <p:spPr>
          <a:xfrm>
            <a:off x="6571753" y="1968500"/>
            <a:ext cx="4636494" cy="4157663"/>
          </a:xfrm>
          <a:prstGeom prst="rect">
            <a:avLst/>
          </a:prstGeom>
        </p:spPr>
      </p:pic>
      <p:sp>
        <p:nvSpPr>
          <p:cNvPr id="5" name="Slide Number Placeholder 4">
            <a:extLst>
              <a:ext uri="{FF2B5EF4-FFF2-40B4-BE49-F238E27FC236}">
                <a16:creationId xmlns:a16="http://schemas.microsoft.com/office/drawing/2014/main" id="{6C015CED-94EA-284E-BF63-B8181C13C277}"/>
              </a:ext>
            </a:extLst>
          </p:cNvPr>
          <p:cNvSpPr>
            <a:spLocks noGrp="1"/>
          </p:cNvSpPr>
          <p:nvPr>
            <p:ph type="sldNum" sz="quarter" idx="12"/>
          </p:nvPr>
        </p:nvSpPr>
        <p:spPr/>
        <p:txBody>
          <a:bodyPr/>
          <a:lstStyle/>
          <a:p>
            <a:pPr>
              <a:defRPr/>
            </a:pPr>
            <a:fld id="{EC35E9FC-F6D5-0349-BBED-EA7D7A9BC49B}" type="slidenum">
              <a:rPr lang="en-US" smtClean="0"/>
              <a:pPr>
                <a:defRPr/>
              </a:pPr>
              <a:t>32</a:t>
            </a:fld>
            <a:endParaRPr lang="en-US"/>
          </a:p>
        </p:txBody>
      </p:sp>
    </p:spTree>
    <p:extLst>
      <p:ext uri="{BB962C8B-B14F-4D97-AF65-F5344CB8AC3E}">
        <p14:creationId xmlns:p14="http://schemas.microsoft.com/office/powerpoint/2010/main" val="3104214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106AD-4071-E144-BFEA-DE21A18868C0}"/>
              </a:ext>
            </a:extLst>
          </p:cNvPr>
          <p:cNvSpPr>
            <a:spLocks noGrp="1"/>
          </p:cNvSpPr>
          <p:nvPr>
            <p:ph type="title"/>
          </p:nvPr>
        </p:nvSpPr>
        <p:spPr/>
        <p:txBody>
          <a:bodyPr/>
          <a:lstStyle/>
          <a:p>
            <a:r>
              <a:rPr lang="en-US" dirty="0"/>
              <a:t>Temperature with Burnup</a:t>
            </a:r>
          </a:p>
        </p:txBody>
      </p:sp>
      <p:sp>
        <p:nvSpPr>
          <p:cNvPr id="3" name="Content Placeholder 2">
            <a:extLst>
              <a:ext uri="{FF2B5EF4-FFF2-40B4-BE49-F238E27FC236}">
                <a16:creationId xmlns:a16="http://schemas.microsoft.com/office/drawing/2014/main" id="{9367DB9B-7D3E-8440-8B4D-45B193FE2A95}"/>
              </a:ext>
            </a:extLst>
          </p:cNvPr>
          <p:cNvSpPr>
            <a:spLocks noGrp="1"/>
          </p:cNvSpPr>
          <p:nvPr>
            <p:ph sz="half" idx="1"/>
          </p:nvPr>
        </p:nvSpPr>
        <p:spPr/>
        <p:txBody>
          <a:bodyPr/>
          <a:lstStyle/>
          <a:p>
            <a:r>
              <a:rPr lang="en-US" sz="2200" dirty="0"/>
              <a:t>Similar to carbides, have three stages in temperature</a:t>
            </a:r>
          </a:p>
          <a:p>
            <a:r>
              <a:rPr lang="en-US" sz="2200" dirty="0"/>
              <a:t>Stage A is the first rise of power and lasts for one to several days</a:t>
            </a:r>
          </a:p>
          <a:p>
            <a:r>
              <a:rPr lang="en-US" sz="2200" dirty="0"/>
              <a:t>Stage B has the </a:t>
            </a:r>
            <a:r>
              <a:rPr lang="en-US" sz="2200" dirty="0" err="1"/>
              <a:t>resintering</a:t>
            </a:r>
            <a:r>
              <a:rPr lang="en-US" sz="2200" dirty="0"/>
              <a:t> of pellets center and closure of He gap</a:t>
            </a:r>
          </a:p>
          <a:p>
            <a:r>
              <a:rPr lang="en-US" sz="2200" dirty="0"/>
              <a:t>Stage C is the quasi steady state irradiation period in which FCMI begins</a:t>
            </a:r>
          </a:p>
          <a:p>
            <a:r>
              <a:rPr lang="en-US" sz="2200" dirty="0"/>
              <a:t>The TD of the fuel is reduced to ~80% to avoid excessive strain on the cladding</a:t>
            </a:r>
          </a:p>
          <a:p>
            <a:endParaRPr lang="en-US" sz="2200" dirty="0"/>
          </a:p>
          <a:p>
            <a:endParaRPr lang="en-US" sz="2200" dirty="0"/>
          </a:p>
          <a:p>
            <a:endParaRPr lang="en-US" sz="2200" dirty="0"/>
          </a:p>
          <a:p>
            <a:endParaRPr lang="en-US" sz="2200" dirty="0"/>
          </a:p>
        </p:txBody>
      </p:sp>
      <p:pic>
        <p:nvPicPr>
          <p:cNvPr id="6" name="Content Placeholder 5">
            <a:extLst>
              <a:ext uri="{FF2B5EF4-FFF2-40B4-BE49-F238E27FC236}">
                <a16:creationId xmlns:a16="http://schemas.microsoft.com/office/drawing/2014/main" id="{FC3272A5-4408-1143-9B48-6C218B3D0781}"/>
              </a:ext>
            </a:extLst>
          </p:cNvPr>
          <p:cNvPicPr>
            <a:picLocks noGrp="1" noChangeAspect="1"/>
          </p:cNvPicPr>
          <p:nvPr>
            <p:ph sz="half" idx="2"/>
          </p:nvPr>
        </p:nvPicPr>
        <p:blipFill>
          <a:blip r:embed="rId2"/>
          <a:stretch>
            <a:fillRect/>
          </a:stretch>
        </p:blipFill>
        <p:spPr>
          <a:xfrm>
            <a:off x="6571753" y="1968500"/>
            <a:ext cx="4636494" cy="4157663"/>
          </a:xfrm>
          <a:prstGeom prst="rect">
            <a:avLst/>
          </a:prstGeom>
        </p:spPr>
      </p:pic>
      <p:sp>
        <p:nvSpPr>
          <p:cNvPr id="5" name="Slide Number Placeholder 4">
            <a:extLst>
              <a:ext uri="{FF2B5EF4-FFF2-40B4-BE49-F238E27FC236}">
                <a16:creationId xmlns:a16="http://schemas.microsoft.com/office/drawing/2014/main" id="{6C015CED-94EA-284E-BF63-B8181C13C277}"/>
              </a:ext>
            </a:extLst>
          </p:cNvPr>
          <p:cNvSpPr>
            <a:spLocks noGrp="1"/>
          </p:cNvSpPr>
          <p:nvPr>
            <p:ph type="sldNum" sz="quarter" idx="12"/>
          </p:nvPr>
        </p:nvSpPr>
        <p:spPr/>
        <p:txBody>
          <a:bodyPr/>
          <a:lstStyle/>
          <a:p>
            <a:pPr>
              <a:defRPr/>
            </a:pPr>
            <a:fld id="{EC35E9FC-F6D5-0349-BBED-EA7D7A9BC49B}" type="slidenum">
              <a:rPr lang="en-US" smtClean="0"/>
              <a:pPr>
                <a:defRPr/>
              </a:pPr>
              <a:t>33</a:t>
            </a:fld>
            <a:endParaRPr lang="en-US"/>
          </a:p>
        </p:txBody>
      </p:sp>
    </p:spTree>
    <p:extLst>
      <p:ext uri="{BB962C8B-B14F-4D97-AF65-F5344CB8AC3E}">
        <p14:creationId xmlns:p14="http://schemas.microsoft.com/office/powerpoint/2010/main" val="981800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62375-AC17-3744-E7C8-C8D8D4E92E84}"/>
              </a:ext>
            </a:extLst>
          </p:cNvPr>
          <p:cNvSpPr>
            <a:spLocks noGrp="1"/>
          </p:cNvSpPr>
          <p:nvPr>
            <p:ph type="title"/>
          </p:nvPr>
        </p:nvSpPr>
        <p:spPr/>
        <p:txBody>
          <a:bodyPr/>
          <a:lstStyle/>
          <a:p>
            <a:r>
              <a:rPr lang="en-US" dirty="0"/>
              <a:t>Carbide FCCI</a:t>
            </a:r>
          </a:p>
        </p:txBody>
      </p:sp>
      <p:sp>
        <p:nvSpPr>
          <p:cNvPr id="3" name="Content Placeholder 2">
            <a:extLst>
              <a:ext uri="{FF2B5EF4-FFF2-40B4-BE49-F238E27FC236}">
                <a16:creationId xmlns:a16="http://schemas.microsoft.com/office/drawing/2014/main" id="{CB297D54-CB37-BDFA-462A-3020B03DF626}"/>
              </a:ext>
            </a:extLst>
          </p:cNvPr>
          <p:cNvSpPr>
            <a:spLocks noGrp="1"/>
          </p:cNvSpPr>
          <p:nvPr>
            <p:ph idx="1"/>
          </p:nvPr>
        </p:nvSpPr>
        <p:spPr>
          <a:xfrm>
            <a:off x="609600" y="1979771"/>
            <a:ext cx="6063752" cy="3845418"/>
          </a:xfrm>
        </p:spPr>
        <p:txBody>
          <a:bodyPr/>
          <a:lstStyle/>
          <a:p>
            <a:r>
              <a:rPr lang="en-US" sz="2000" dirty="0"/>
              <a:t>Low melting phases</a:t>
            </a:r>
          </a:p>
          <a:p>
            <a:r>
              <a:rPr lang="en-US" sz="2000" dirty="0" err="1"/>
              <a:t>Hypostoichiometric</a:t>
            </a:r>
            <a:r>
              <a:rPr lang="en-US" sz="2000" dirty="0"/>
              <a:t> carbide fuels can contain U/Pu metal as a second phase which can form intermetallic compounds with the cladding </a:t>
            </a:r>
          </a:p>
          <a:p>
            <a:r>
              <a:rPr lang="en-US" sz="2000" dirty="0"/>
              <a:t>Experimental compatibility tests of (</a:t>
            </a:r>
            <a:r>
              <a:rPr lang="en-US" sz="2000" dirty="0" err="1"/>
              <a:t>U,Pu</a:t>
            </a:r>
            <a:r>
              <a:rPr lang="en-US" sz="2000" dirty="0"/>
              <a:t>)C with cladding have shown intermetallic compounds such as (</a:t>
            </a:r>
            <a:r>
              <a:rPr lang="en-US" sz="2000" dirty="0" err="1"/>
              <a:t>U,Pu</a:t>
            </a:r>
            <a:r>
              <a:rPr lang="en-US" sz="2000" dirty="0"/>
              <a:t>)Fe2 or (</a:t>
            </a:r>
            <a:r>
              <a:rPr lang="en-US" sz="2000" dirty="0" err="1"/>
              <a:t>U,Pu</a:t>
            </a:r>
            <a:r>
              <a:rPr lang="en-US" sz="2000" dirty="0"/>
              <a:t>)Ni5 in the fuel and cladding interface</a:t>
            </a:r>
          </a:p>
          <a:p>
            <a:r>
              <a:rPr lang="en-US" sz="2000" dirty="0"/>
              <a:t>At typical fuel surface temperatures (~1000K), reaction rates should be slow to create </a:t>
            </a:r>
            <a:r>
              <a:rPr lang="en-US" sz="2000" dirty="0" err="1"/>
              <a:t>intermetallics</a:t>
            </a:r>
            <a:endParaRPr lang="en-US" sz="2000" dirty="0"/>
          </a:p>
          <a:p>
            <a:r>
              <a:rPr lang="en-US" sz="2000" dirty="0"/>
              <a:t>However, if sufficient </a:t>
            </a:r>
            <a:r>
              <a:rPr lang="en-US" sz="2000" dirty="0" err="1"/>
              <a:t>hypostoichiometry</a:t>
            </a:r>
            <a:r>
              <a:rPr lang="en-US" sz="2000" dirty="0"/>
              <a:t> is present, can react to form </a:t>
            </a:r>
            <a:r>
              <a:rPr lang="en-US" sz="2000" dirty="0" err="1"/>
              <a:t>intermetallics</a:t>
            </a:r>
            <a:endParaRPr lang="en-US" sz="2000" dirty="0"/>
          </a:p>
        </p:txBody>
      </p:sp>
      <p:sp>
        <p:nvSpPr>
          <p:cNvPr id="4" name="Slide Number Placeholder 3">
            <a:extLst>
              <a:ext uri="{FF2B5EF4-FFF2-40B4-BE49-F238E27FC236}">
                <a16:creationId xmlns:a16="http://schemas.microsoft.com/office/drawing/2014/main" id="{6A942C26-3FA4-9E24-15B8-3F9260109E80}"/>
              </a:ext>
            </a:extLst>
          </p:cNvPr>
          <p:cNvSpPr>
            <a:spLocks noGrp="1"/>
          </p:cNvSpPr>
          <p:nvPr>
            <p:ph type="sldNum" sz="quarter" idx="12"/>
          </p:nvPr>
        </p:nvSpPr>
        <p:spPr/>
        <p:txBody>
          <a:bodyPr/>
          <a:lstStyle/>
          <a:p>
            <a:pPr>
              <a:defRPr/>
            </a:pPr>
            <a:fld id="{3FF2C605-4958-CF43-AA48-80339EFDB0AF}" type="slidenum">
              <a:rPr lang="en-US" smtClean="0"/>
              <a:pPr>
                <a:defRPr/>
              </a:pPr>
              <a:t>4</a:t>
            </a:fld>
            <a:endParaRPr lang="en-US"/>
          </a:p>
        </p:txBody>
      </p:sp>
      <p:pic>
        <p:nvPicPr>
          <p:cNvPr id="5" name="Picture 4">
            <a:extLst>
              <a:ext uri="{FF2B5EF4-FFF2-40B4-BE49-F238E27FC236}">
                <a16:creationId xmlns:a16="http://schemas.microsoft.com/office/drawing/2014/main" id="{08886E78-5489-AA64-26D5-5A7E04720613}"/>
              </a:ext>
            </a:extLst>
          </p:cNvPr>
          <p:cNvPicPr>
            <a:picLocks noChangeAspect="1"/>
          </p:cNvPicPr>
          <p:nvPr/>
        </p:nvPicPr>
        <p:blipFill>
          <a:blip r:embed="rId2"/>
          <a:stretch>
            <a:fillRect/>
          </a:stretch>
        </p:blipFill>
        <p:spPr>
          <a:xfrm>
            <a:off x="6673352" y="2280746"/>
            <a:ext cx="5391036" cy="3435856"/>
          </a:xfrm>
          <a:prstGeom prst="rect">
            <a:avLst/>
          </a:prstGeom>
        </p:spPr>
      </p:pic>
    </p:spTree>
    <p:extLst>
      <p:ext uri="{BB962C8B-B14F-4D97-AF65-F5344CB8AC3E}">
        <p14:creationId xmlns:p14="http://schemas.microsoft.com/office/powerpoint/2010/main" val="482171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AF110-014E-BF87-89AD-86C2F1C917C6}"/>
              </a:ext>
            </a:extLst>
          </p:cNvPr>
          <p:cNvSpPr>
            <a:spLocks noGrp="1"/>
          </p:cNvSpPr>
          <p:nvPr>
            <p:ph type="title"/>
          </p:nvPr>
        </p:nvSpPr>
        <p:spPr/>
        <p:txBody>
          <a:bodyPr/>
          <a:lstStyle/>
          <a:p>
            <a:r>
              <a:rPr lang="en-US" dirty="0"/>
              <a:t>Cladding Carburization</a:t>
            </a:r>
          </a:p>
        </p:txBody>
      </p:sp>
      <p:sp>
        <p:nvSpPr>
          <p:cNvPr id="3" name="Content Placeholder 2">
            <a:extLst>
              <a:ext uri="{FF2B5EF4-FFF2-40B4-BE49-F238E27FC236}">
                <a16:creationId xmlns:a16="http://schemas.microsoft.com/office/drawing/2014/main" id="{F9B4B14B-4595-FD2E-2392-C82D67311CAC}"/>
              </a:ext>
            </a:extLst>
          </p:cNvPr>
          <p:cNvSpPr>
            <a:spLocks noGrp="1"/>
          </p:cNvSpPr>
          <p:nvPr>
            <p:ph idx="1"/>
          </p:nvPr>
        </p:nvSpPr>
        <p:spPr>
          <a:xfrm>
            <a:off x="609599" y="1968500"/>
            <a:ext cx="6474247" cy="4157664"/>
          </a:xfrm>
        </p:spPr>
        <p:txBody>
          <a:bodyPr/>
          <a:lstStyle/>
          <a:p>
            <a:r>
              <a:rPr lang="en-US" sz="2100" dirty="0"/>
              <a:t>Carbide fuels are designed to be </a:t>
            </a:r>
            <a:r>
              <a:rPr lang="en-US" sz="2100" dirty="0" err="1"/>
              <a:t>hyperstoichiometric</a:t>
            </a:r>
            <a:r>
              <a:rPr lang="en-US" sz="2100" dirty="0"/>
              <a:t>, which results in a two-phase UC/U2C3 microstructure</a:t>
            </a:r>
          </a:p>
          <a:p>
            <a:r>
              <a:rPr lang="en-US" sz="2100" dirty="0"/>
              <a:t>The presence of excess carbon prevents the formation of intermetallic phases, but carburizes the cladding</a:t>
            </a:r>
          </a:p>
          <a:p>
            <a:r>
              <a:rPr lang="en-US" sz="2100" dirty="0"/>
              <a:t>The decarburization of fuel and the carburization of cladding are governed by the dissolution of carbon atoms from the fuel and then diffusion into cladding</a:t>
            </a:r>
          </a:p>
          <a:p>
            <a:r>
              <a:rPr lang="en-US" sz="2100" dirty="0"/>
              <a:t>Cr forms very stable carbides, and carburization often takes the form of Cr23C6 precipitation</a:t>
            </a:r>
          </a:p>
        </p:txBody>
      </p:sp>
      <p:sp>
        <p:nvSpPr>
          <p:cNvPr id="4" name="Slide Number Placeholder 3">
            <a:extLst>
              <a:ext uri="{FF2B5EF4-FFF2-40B4-BE49-F238E27FC236}">
                <a16:creationId xmlns:a16="http://schemas.microsoft.com/office/drawing/2014/main" id="{B011C9C8-E9E3-CF3A-9C83-069C92EA66A4}"/>
              </a:ext>
            </a:extLst>
          </p:cNvPr>
          <p:cNvSpPr>
            <a:spLocks noGrp="1"/>
          </p:cNvSpPr>
          <p:nvPr>
            <p:ph type="sldNum" sz="quarter" idx="12"/>
          </p:nvPr>
        </p:nvSpPr>
        <p:spPr/>
        <p:txBody>
          <a:bodyPr/>
          <a:lstStyle/>
          <a:p>
            <a:pPr>
              <a:defRPr/>
            </a:pPr>
            <a:fld id="{3FF2C605-4958-CF43-AA48-80339EFDB0AF}" type="slidenum">
              <a:rPr lang="en-US" smtClean="0"/>
              <a:pPr>
                <a:defRPr/>
              </a:pPr>
              <a:t>5</a:t>
            </a:fld>
            <a:endParaRPr lang="en-US"/>
          </a:p>
        </p:txBody>
      </p:sp>
      <p:pic>
        <p:nvPicPr>
          <p:cNvPr id="5" name="Picture 4">
            <a:extLst>
              <a:ext uri="{FF2B5EF4-FFF2-40B4-BE49-F238E27FC236}">
                <a16:creationId xmlns:a16="http://schemas.microsoft.com/office/drawing/2014/main" id="{47ED8571-DB24-0454-AF57-0486034D52C5}"/>
              </a:ext>
            </a:extLst>
          </p:cNvPr>
          <p:cNvPicPr>
            <a:picLocks noChangeAspect="1"/>
          </p:cNvPicPr>
          <p:nvPr/>
        </p:nvPicPr>
        <p:blipFill>
          <a:blip r:embed="rId2"/>
          <a:stretch>
            <a:fillRect/>
          </a:stretch>
        </p:blipFill>
        <p:spPr>
          <a:xfrm>
            <a:off x="7194015" y="2163027"/>
            <a:ext cx="4828250" cy="3703022"/>
          </a:xfrm>
          <a:prstGeom prst="rect">
            <a:avLst/>
          </a:prstGeom>
        </p:spPr>
      </p:pic>
    </p:spTree>
    <p:extLst>
      <p:ext uri="{BB962C8B-B14F-4D97-AF65-F5344CB8AC3E}">
        <p14:creationId xmlns:p14="http://schemas.microsoft.com/office/powerpoint/2010/main" val="709222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AF110-014E-BF87-89AD-86C2F1C917C6}"/>
              </a:ext>
            </a:extLst>
          </p:cNvPr>
          <p:cNvSpPr>
            <a:spLocks noGrp="1"/>
          </p:cNvSpPr>
          <p:nvPr>
            <p:ph type="title"/>
          </p:nvPr>
        </p:nvSpPr>
        <p:spPr/>
        <p:txBody>
          <a:bodyPr/>
          <a:lstStyle/>
          <a:p>
            <a:r>
              <a:rPr lang="en-US" dirty="0"/>
              <a:t>Cladding Carburization</a:t>
            </a:r>
          </a:p>
        </p:txBody>
      </p:sp>
      <p:sp>
        <p:nvSpPr>
          <p:cNvPr id="3" name="Content Placeholder 2">
            <a:extLst>
              <a:ext uri="{FF2B5EF4-FFF2-40B4-BE49-F238E27FC236}">
                <a16:creationId xmlns:a16="http://schemas.microsoft.com/office/drawing/2014/main" id="{F9B4B14B-4595-FD2E-2392-C82D67311CAC}"/>
              </a:ext>
            </a:extLst>
          </p:cNvPr>
          <p:cNvSpPr>
            <a:spLocks noGrp="1"/>
          </p:cNvSpPr>
          <p:nvPr>
            <p:ph idx="1"/>
          </p:nvPr>
        </p:nvSpPr>
        <p:spPr>
          <a:xfrm>
            <a:off x="609599" y="1968500"/>
            <a:ext cx="6474247" cy="4157664"/>
          </a:xfrm>
        </p:spPr>
        <p:txBody>
          <a:bodyPr/>
          <a:lstStyle/>
          <a:p>
            <a:r>
              <a:rPr lang="en-US" sz="2100" dirty="0"/>
              <a:t>Cr23C6 precipitation starts at the grain boundaries, and then can proceed along preferred crystallographic planes</a:t>
            </a:r>
          </a:p>
          <a:p>
            <a:r>
              <a:rPr lang="en-US" sz="2100" dirty="0"/>
              <a:t>The carburization proceeds deeper into the material </a:t>
            </a:r>
          </a:p>
          <a:p>
            <a:r>
              <a:rPr lang="en-US" sz="2100" dirty="0"/>
              <a:t>The grain boundary carbides can lead to intragranular failure of the steel after only a moderate burnup</a:t>
            </a:r>
          </a:p>
          <a:p>
            <a:r>
              <a:rPr lang="en-US" sz="2100" dirty="0"/>
              <a:t>Austenitic stainless steels are very susceptible to carburization and are deemed too brittle if carbon content reaches 0.6 wt.%</a:t>
            </a:r>
          </a:p>
        </p:txBody>
      </p:sp>
      <p:sp>
        <p:nvSpPr>
          <p:cNvPr id="4" name="Slide Number Placeholder 3">
            <a:extLst>
              <a:ext uri="{FF2B5EF4-FFF2-40B4-BE49-F238E27FC236}">
                <a16:creationId xmlns:a16="http://schemas.microsoft.com/office/drawing/2014/main" id="{B011C9C8-E9E3-CF3A-9C83-069C92EA66A4}"/>
              </a:ext>
            </a:extLst>
          </p:cNvPr>
          <p:cNvSpPr>
            <a:spLocks noGrp="1"/>
          </p:cNvSpPr>
          <p:nvPr>
            <p:ph type="sldNum" sz="quarter" idx="12"/>
          </p:nvPr>
        </p:nvSpPr>
        <p:spPr/>
        <p:txBody>
          <a:bodyPr/>
          <a:lstStyle/>
          <a:p>
            <a:pPr>
              <a:defRPr/>
            </a:pPr>
            <a:fld id="{3FF2C605-4958-CF43-AA48-80339EFDB0AF}" type="slidenum">
              <a:rPr lang="en-US" smtClean="0"/>
              <a:pPr>
                <a:defRPr/>
              </a:pPr>
              <a:t>6</a:t>
            </a:fld>
            <a:endParaRPr lang="en-US"/>
          </a:p>
        </p:txBody>
      </p:sp>
      <p:pic>
        <p:nvPicPr>
          <p:cNvPr id="5" name="Picture 4">
            <a:extLst>
              <a:ext uri="{FF2B5EF4-FFF2-40B4-BE49-F238E27FC236}">
                <a16:creationId xmlns:a16="http://schemas.microsoft.com/office/drawing/2014/main" id="{47ED8571-DB24-0454-AF57-0486034D52C5}"/>
              </a:ext>
            </a:extLst>
          </p:cNvPr>
          <p:cNvPicPr>
            <a:picLocks noChangeAspect="1"/>
          </p:cNvPicPr>
          <p:nvPr/>
        </p:nvPicPr>
        <p:blipFill>
          <a:blip r:embed="rId2"/>
          <a:stretch>
            <a:fillRect/>
          </a:stretch>
        </p:blipFill>
        <p:spPr>
          <a:xfrm>
            <a:off x="7194015" y="2163027"/>
            <a:ext cx="4828250" cy="3703022"/>
          </a:xfrm>
          <a:prstGeom prst="rect">
            <a:avLst/>
          </a:prstGeom>
        </p:spPr>
      </p:pic>
    </p:spTree>
    <p:extLst>
      <p:ext uri="{BB962C8B-B14F-4D97-AF65-F5344CB8AC3E}">
        <p14:creationId xmlns:p14="http://schemas.microsoft.com/office/powerpoint/2010/main" val="2249529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A231E-8AAC-964E-A06F-EF9D74A99DD0}"/>
              </a:ext>
            </a:extLst>
          </p:cNvPr>
          <p:cNvSpPr>
            <a:spLocks noGrp="1"/>
          </p:cNvSpPr>
          <p:nvPr>
            <p:ph type="title"/>
          </p:nvPr>
        </p:nvSpPr>
        <p:spPr/>
        <p:txBody>
          <a:bodyPr/>
          <a:lstStyle/>
          <a:p>
            <a:r>
              <a:rPr lang="en-US" dirty="0"/>
              <a:t>Cladding Carburization</a:t>
            </a:r>
          </a:p>
        </p:txBody>
      </p:sp>
      <p:sp>
        <p:nvSpPr>
          <p:cNvPr id="3" name="Content Placeholder 2">
            <a:extLst>
              <a:ext uri="{FF2B5EF4-FFF2-40B4-BE49-F238E27FC236}">
                <a16:creationId xmlns:a16="http://schemas.microsoft.com/office/drawing/2014/main" id="{91B37BB5-6F3C-F242-B4BD-2D5F8C74EDEC}"/>
              </a:ext>
            </a:extLst>
          </p:cNvPr>
          <p:cNvSpPr>
            <a:spLocks noGrp="1"/>
          </p:cNvSpPr>
          <p:nvPr>
            <p:ph sz="half" idx="1"/>
          </p:nvPr>
        </p:nvSpPr>
        <p:spPr/>
        <p:txBody>
          <a:bodyPr/>
          <a:lstStyle/>
          <a:p>
            <a:r>
              <a:rPr lang="en-US" sz="2100" dirty="0"/>
              <a:t>Carbon activity and partial pressure of CO are important parameters responsible for clad carburization</a:t>
            </a:r>
          </a:p>
          <a:p>
            <a:r>
              <a:rPr lang="en-US" sz="2100" dirty="0"/>
              <a:t>In sodium-bonded fuel, carbon transfer from the fuel to the clad takes place by dissolution of carbon in sodium liquid</a:t>
            </a:r>
          </a:p>
          <a:p>
            <a:r>
              <a:rPr lang="en-US" sz="2100" dirty="0"/>
              <a:t>In He-bonded fuel pins, carbon transfer takes place through CO</a:t>
            </a:r>
          </a:p>
          <a:p>
            <a:r>
              <a:rPr lang="en-US" sz="2100" dirty="0"/>
              <a:t>Out-of-pile testing with Na-bonded fuel showed carburization above 1000 K, with hardening of the SS316 cladding up to 100 </a:t>
            </a:r>
            <a:r>
              <a:rPr lang="en-US" sz="2100" dirty="0">
                <a:latin typeface="Symbol" pitchFamily="2" charset="2"/>
              </a:rPr>
              <a:t>m</a:t>
            </a:r>
            <a:r>
              <a:rPr lang="en-US" sz="2100" dirty="0"/>
              <a:t>m</a:t>
            </a:r>
          </a:p>
          <a:p>
            <a:endParaRPr lang="en-US" sz="2100" dirty="0"/>
          </a:p>
          <a:p>
            <a:endParaRPr lang="en-US" sz="2100" dirty="0"/>
          </a:p>
          <a:p>
            <a:endParaRPr lang="en-US" sz="2100" dirty="0"/>
          </a:p>
        </p:txBody>
      </p:sp>
      <p:sp>
        <p:nvSpPr>
          <p:cNvPr id="4" name="Content Placeholder 3">
            <a:extLst>
              <a:ext uri="{FF2B5EF4-FFF2-40B4-BE49-F238E27FC236}">
                <a16:creationId xmlns:a16="http://schemas.microsoft.com/office/drawing/2014/main" id="{E1338D9A-AFBA-7646-ABFF-BEAB0AF8912C}"/>
              </a:ext>
            </a:extLst>
          </p:cNvPr>
          <p:cNvSpPr>
            <a:spLocks noGrp="1"/>
          </p:cNvSpPr>
          <p:nvPr>
            <p:ph sz="half" idx="2"/>
          </p:nvPr>
        </p:nvSpPr>
        <p:spPr/>
        <p:txBody>
          <a:bodyPr/>
          <a:lstStyle/>
          <a:p>
            <a:r>
              <a:rPr lang="en-US" sz="2100" dirty="0"/>
              <a:t>The depth of carburization in Na-bonded fuel was greater than in the He-bonded pins</a:t>
            </a:r>
          </a:p>
          <a:p>
            <a:endParaRPr lang="en-US" sz="2100" dirty="0"/>
          </a:p>
          <a:p>
            <a:endParaRPr lang="en-US" sz="2100" dirty="0"/>
          </a:p>
          <a:p>
            <a:endParaRPr lang="en-US" sz="2100" dirty="0"/>
          </a:p>
        </p:txBody>
      </p:sp>
      <p:sp>
        <p:nvSpPr>
          <p:cNvPr id="5" name="Slide Number Placeholder 4">
            <a:extLst>
              <a:ext uri="{FF2B5EF4-FFF2-40B4-BE49-F238E27FC236}">
                <a16:creationId xmlns:a16="http://schemas.microsoft.com/office/drawing/2014/main" id="{453BBA4C-DA88-8E43-B437-B017FE4E3130}"/>
              </a:ext>
            </a:extLst>
          </p:cNvPr>
          <p:cNvSpPr>
            <a:spLocks noGrp="1"/>
          </p:cNvSpPr>
          <p:nvPr>
            <p:ph type="sldNum" sz="quarter" idx="12"/>
          </p:nvPr>
        </p:nvSpPr>
        <p:spPr/>
        <p:txBody>
          <a:bodyPr/>
          <a:lstStyle/>
          <a:p>
            <a:pPr>
              <a:defRPr/>
            </a:pPr>
            <a:fld id="{EC35E9FC-F6D5-0349-BBED-EA7D7A9BC49B}" type="slidenum">
              <a:rPr lang="en-US" smtClean="0"/>
              <a:pPr>
                <a:defRPr/>
              </a:pPr>
              <a:t>7</a:t>
            </a:fld>
            <a:endParaRPr lang="en-US"/>
          </a:p>
        </p:txBody>
      </p:sp>
      <p:pic>
        <p:nvPicPr>
          <p:cNvPr id="6" name="Picture 5">
            <a:extLst>
              <a:ext uri="{FF2B5EF4-FFF2-40B4-BE49-F238E27FC236}">
                <a16:creationId xmlns:a16="http://schemas.microsoft.com/office/drawing/2014/main" id="{BE9AADD8-7DBE-4B49-92DB-6B3121016BE4}"/>
              </a:ext>
            </a:extLst>
          </p:cNvPr>
          <p:cNvPicPr>
            <a:picLocks noChangeAspect="1"/>
          </p:cNvPicPr>
          <p:nvPr/>
        </p:nvPicPr>
        <p:blipFill>
          <a:blip r:embed="rId2"/>
          <a:stretch>
            <a:fillRect/>
          </a:stretch>
        </p:blipFill>
        <p:spPr>
          <a:xfrm>
            <a:off x="7036802" y="3090028"/>
            <a:ext cx="4033954" cy="3151231"/>
          </a:xfrm>
          <a:prstGeom prst="rect">
            <a:avLst/>
          </a:prstGeom>
        </p:spPr>
      </p:pic>
    </p:spTree>
    <p:extLst>
      <p:ext uri="{BB962C8B-B14F-4D97-AF65-F5344CB8AC3E}">
        <p14:creationId xmlns:p14="http://schemas.microsoft.com/office/powerpoint/2010/main" val="884637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F3D24-FC54-9AF6-EF4F-A5F620DC5488}"/>
              </a:ext>
            </a:extLst>
          </p:cNvPr>
          <p:cNvSpPr>
            <a:spLocks noGrp="1"/>
          </p:cNvSpPr>
          <p:nvPr>
            <p:ph type="title"/>
          </p:nvPr>
        </p:nvSpPr>
        <p:spPr/>
        <p:txBody>
          <a:bodyPr/>
          <a:lstStyle/>
          <a:p>
            <a:pPr algn="l"/>
            <a:r>
              <a:rPr lang="en-US" dirty="0"/>
              <a:t>Cladding Carburization</a:t>
            </a:r>
          </a:p>
        </p:txBody>
      </p:sp>
      <p:sp>
        <p:nvSpPr>
          <p:cNvPr id="3" name="Content Placeholder 2">
            <a:extLst>
              <a:ext uri="{FF2B5EF4-FFF2-40B4-BE49-F238E27FC236}">
                <a16:creationId xmlns:a16="http://schemas.microsoft.com/office/drawing/2014/main" id="{C772BD14-0D73-D3EC-67E3-AEEEA6E67621}"/>
              </a:ext>
            </a:extLst>
          </p:cNvPr>
          <p:cNvSpPr>
            <a:spLocks noGrp="1"/>
          </p:cNvSpPr>
          <p:nvPr>
            <p:ph sz="half" idx="1"/>
          </p:nvPr>
        </p:nvSpPr>
        <p:spPr>
          <a:xfrm>
            <a:off x="609600" y="1968503"/>
            <a:ext cx="6165774" cy="4157663"/>
          </a:xfrm>
        </p:spPr>
        <p:txBody>
          <a:bodyPr/>
          <a:lstStyle/>
          <a:p>
            <a:r>
              <a:rPr lang="en-US" sz="2200" dirty="0"/>
              <a:t>Cladding temperature plays a critical role in carburization</a:t>
            </a:r>
          </a:p>
          <a:p>
            <a:r>
              <a:rPr lang="en-US" sz="2200" dirty="0"/>
              <a:t>The temperature gradient in the fuel causes carbon to migrate to colder zones in the fuel, increasing the C/M ratio at the pellet surface</a:t>
            </a:r>
          </a:p>
          <a:p>
            <a:r>
              <a:rPr lang="en-US" sz="2200" dirty="0"/>
              <a:t>Carburization depth shows a strong dependence on cladding temperature</a:t>
            </a:r>
          </a:p>
          <a:p>
            <a:r>
              <a:rPr lang="en-US" sz="2200" dirty="0"/>
              <a:t>Carbon penetration seems to follow a diffusion process with a constant surface concentration</a:t>
            </a:r>
          </a:p>
        </p:txBody>
      </p:sp>
      <p:sp>
        <p:nvSpPr>
          <p:cNvPr id="5" name="Slide Number Placeholder 4">
            <a:extLst>
              <a:ext uri="{FF2B5EF4-FFF2-40B4-BE49-F238E27FC236}">
                <a16:creationId xmlns:a16="http://schemas.microsoft.com/office/drawing/2014/main" id="{0E40CBC2-6FB4-E7B8-7426-3CFF511F03DD}"/>
              </a:ext>
            </a:extLst>
          </p:cNvPr>
          <p:cNvSpPr>
            <a:spLocks noGrp="1"/>
          </p:cNvSpPr>
          <p:nvPr>
            <p:ph type="sldNum" sz="quarter" idx="12"/>
          </p:nvPr>
        </p:nvSpPr>
        <p:spPr/>
        <p:txBody>
          <a:bodyPr/>
          <a:lstStyle/>
          <a:p>
            <a:pPr>
              <a:defRPr/>
            </a:pPr>
            <a:fld id="{EC35E9FC-F6D5-0349-BBED-EA7D7A9BC49B}" type="slidenum">
              <a:rPr lang="en-US" smtClean="0"/>
              <a:pPr>
                <a:defRPr/>
              </a:pPr>
              <a:t>8</a:t>
            </a:fld>
            <a:endParaRPr lang="en-US" dirty="0"/>
          </a:p>
        </p:txBody>
      </p:sp>
      <p:pic>
        <p:nvPicPr>
          <p:cNvPr id="6" name="Picture 5">
            <a:extLst>
              <a:ext uri="{FF2B5EF4-FFF2-40B4-BE49-F238E27FC236}">
                <a16:creationId xmlns:a16="http://schemas.microsoft.com/office/drawing/2014/main" id="{2F4EF5C3-866B-CF04-D534-C03159D25FA3}"/>
              </a:ext>
            </a:extLst>
          </p:cNvPr>
          <p:cNvPicPr>
            <a:picLocks noChangeAspect="1"/>
          </p:cNvPicPr>
          <p:nvPr/>
        </p:nvPicPr>
        <p:blipFill>
          <a:blip r:embed="rId2"/>
          <a:stretch>
            <a:fillRect/>
          </a:stretch>
        </p:blipFill>
        <p:spPr>
          <a:xfrm>
            <a:off x="7866121" y="646744"/>
            <a:ext cx="2930409" cy="3520425"/>
          </a:xfrm>
          <a:prstGeom prst="rect">
            <a:avLst/>
          </a:prstGeom>
        </p:spPr>
      </p:pic>
      <p:pic>
        <p:nvPicPr>
          <p:cNvPr id="7" name="Picture 6">
            <a:extLst>
              <a:ext uri="{FF2B5EF4-FFF2-40B4-BE49-F238E27FC236}">
                <a16:creationId xmlns:a16="http://schemas.microsoft.com/office/drawing/2014/main" id="{B6FF89CA-2B05-C910-76CD-4807407E3BCF}"/>
              </a:ext>
            </a:extLst>
          </p:cNvPr>
          <p:cNvPicPr>
            <a:picLocks noChangeAspect="1"/>
          </p:cNvPicPr>
          <p:nvPr/>
        </p:nvPicPr>
        <p:blipFill>
          <a:blip r:embed="rId3"/>
          <a:stretch>
            <a:fillRect/>
          </a:stretch>
        </p:blipFill>
        <p:spPr>
          <a:xfrm>
            <a:off x="7041652" y="4088673"/>
            <a:ext cx="4579345" cy="2554308"/>
          </a:xfrm>
          <a:prstGeom prst="rect">
            <a:avLst/>
          </a:prstGeom>
        </p:spPr>
      </p:pic>
    </p:spTree>
    <p:extLst>
      <p:ext uri="{BB962C8B-B14F-4D97-AF65-F5344CB8AC3E}">
        <p14:creationId xmlns:p14="http://schemas.microsoft.com/office/powerpoint/2010/main" val="1431375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F3873-5386-F247-8DA2-47E1C623ADC5}"/>
              </a:ext>
            </a:extLst>
          </p:cNvPr>
          <p:cNvSpPr>
            <a:spLocks noGrp="1"/>
          </p:cNvSpPr>
          <p:nvPr>
            <p:ph type="title"/>
          </p:nvPr>
        </p:nvSpPr>
        <p:spPr/>
        <p:txBody>
          <a:bodyPr/>
          <a:lstStyle/>
          <a:p>
            <a:r>
              <a:rPr lang="en-US" dirty="0"/>
              <a:t>Na Bonded Pin Performance</a:t>
            </a:r>
          </a:p>
        </p:txBody>
      </p:sp>
      <p:sp>
        <p:nvSpPr>
          <p:cNvPr id="3" name="Content Placeholder 2">
            <a:extLst>
              <a:ext uri="{FF2B5EF4-FFF2-40B4-BE49-F238E27FC236}">
                <a16:creationId xmlns:a16="http://schemas.microsoft.com/office/drawing/2014/main" id="{56B6F63D-A771-DE45-8101-D4A9AEF2411B}"/>
              </a:ext>
            </a:extLst>
          </p:cNvPr>
          <p:cNvSpPr>
            <a:spLocks noGrp="1"/>
          </p:cNvSpPr>
          <p:nvPr>
            <p:ph sz="half" idx="1"/>
          </p:nvPr>
        </p:nvSpPr>
        <p:spPr/>
        <p:txBody>
          <a:bodyPr/>
          <a:lstStyle/>
          <a:p>
            <a:r>
              <a:rPr lang="en-US" sz="2200" dirty="0"/>
              <a:t>For the sodium-bonded fuel pin, the smear density is lower than that of He-bonded fuel</a:t>
            </a:r>
          </a:p>
          <a:p>
            <a:r>
              <a:rPr lang="en-US" sz="2200" dirty="0"/>
              <a:t>This allows for the manufacture of a denser fuel with less initial porosity</a:t>
            </a:r>
          </a:p>
          <a:p>
            <a:r>
              <a:rPr lang="en-US" sz="2200" dirty="0"/>
              <a:t>In the beginning (stage A), the fresh fuel fractures, reducing thermoelastic stresses and drastically changing temperature gradient of the fuel</a:t>
            </a:r>
          </a:p>
          <a:p>
            <a:r>
              <a:rPr lang="en-US" sz="2200" dirty="0"/>
              <a:t>There is no abrupt change in fuel temperature in this concept</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910DA670-32E7-B64C-A6D8-A3D19EE03385}"/>
              </a:ext>
            </a:extLst>
          </p:cNvPr>
          <p:cNvSpPr>
            <a:spLocks noGrp="1"/>
          </p:cNvSpPr>
          <p:nvPr>
            <p:ph sz="half" idx="2"/>
          </p:nvPr>
        </p:nvSpPr>
        <p:spPr/>
        <p:txBody>
          <a:bodyPr/>
          <a:lstStyle/>
          <a:p>
            <a:r>
              <a:rPr lang="en-US" sz="2200" dirty="0"/>
              <a:t>The lower temperature of the sodium-bonded pin keeps the swelling rate of the fuel low</a:t>
            </a:r>
          </a:p>
          <a:p>
            <a:r>
              <a:rPr lang="en-US" sz="2200" dirty="0"/>
              <a:t>The decrease in thermal conductivity with burnup is compensated by a slow decrease in linear heating</a:t>
            </a:r>
          </a:p>
          <a:p>
            <a:r>
              <a:rPr lang="en-US" sz="2200" dirty="0"/>
              <a:t>FCMI can be avoided till end of life by proper selection of initial fuel–clad gap</a:t>
            </a:r>
          </a:p>
          <a:p>
            <a:r>
              <a:rPr lang="en-US" sz="2200" dirty="0"/>
              <a:t>Na bond acts like a medium for transfer of carbon from the fuel to clad, causing clad carburization</a:t>
            </a:r>
          </a:p>
          <a:p>
            <a:endParaRPr lang="en-US" sz="2200" dirty="0"/>
          </a:p>
        </p:txBody>
      </p:sp>
      <p:sp>
        <p:nvSpPr>
          <p:cNvPr id="5" name="Slide Number Placeholder 4">
            <a:extLst>
              <a:ext uri="{FF2B5EF4-FFF2-40B4-BE49-F238E27FC236}">
                <a16:creationId xmlns:a16="http://schemas.microsoft.com/office/drawing/2014/main" id="{E42F4415-1340-0E47-A56A-EE02F71051DD}"/>
              </a:ext>
            </a:extLst>
          </p:cNvPr>
          <p:cNvSpPr>
            <a:spLocks noGrp="1"/>
          </p:cNvSpPr>
          <p:nvPr>
            <p:ph type="sldNum" sz="quarter" idx="12"/>
          </p:nvPr>
        </p:nvSpPr>
        <p:spPr/>
        <p:txBody>
          <a:bodyPr/>
          <a:lstStyle/>
          <a:p>
            <a:pPr>
              <a:defRPr/>
            </a:pPr>
            <a:fld id="{EC35E9FC-F6D5-0349-BBED-EA7D7A9BC49B}" type="slidenum">
              <a:rPr lang="en-US" smtClean="0"/>
              <a:pPr>
                <a:defRPr/>
              </a:pPr>
              <a:t>9</a:t>
            </a:fld>
            <a:endParaRPr lang="en-US"/>
          </a:p>
        </p:txBody>
      </p:sp>
    </p:spTree>
    <p:extLst>
      <p:ext uri="{BB962C8B-B14F-4D97-AF65-F5344CB8AC3E}">
        <p14:creationId xmlns:p14="http://schemas.microsoft.com/office/powerpoint/2010/main" val="954672720"/>
      </p:ext>
    </p:extLst>
  </p:cSld>
  <p:clrMapOvr>
    <a:masterClrMapping/>
  </p:clrMapOvr>
</p:sld>
</file>

<file path=ppt/theme/theme1.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6566</TotalTime>
  <Words>2509</Words>
  <Application>Microsoft Macintosh PowerPoint</Application>
  <PresentationFormat>Widescreen</PresentationFormat>
  <Paragraphs>215</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Helvetica</vt:lpstr>
      <vt:lpstr>Symbol</vt:lpstr>
      <vt:lpstr>1_NCStateU-horizontal-left-logo</vt:lpstr>
      <vt:lpstr>NE 795: Advanced Reactor Materials</vt:lpstr>
      <vt:lpstr>Last Time</vt:lpstr>
      <vt:lpstr>Carbide FCCI</vt:lpstr>
      <vt:lpstr>Carbide FCCI</vt:lpstr>
      <vt:lpstr>Cladding Carburization</vt:lpstr>
      <vt:lpstr>Cladding Carburization</vt:lpstr>
      <vt:lpstr>Cladding Carburization</vt:lpstr>
      <vt:lpstr>Cladding Carburization</vt:lpstr>
      <vt:lpstr>Na Bonded Pin Performance</vt:lpstr>
      <vt:lpstr>He Bonded Pin Performance</vt:lpstr>
      <vt:lpstr>Pin Failure</vt:lpstr>
      <vt:lpstr>Carbide Fabrication</vt:lpstr>
      <vt:lpstr>Fabrication Techniques</vt:lpstr>
      <vt:lpstr>Carbothermic Reduction</vt:lpstr>
      <vt:lpstr>Carbothermic Reduction</vt:lpstr>
      <vt:lpstr>Pressing</vt:lpstr>
      <vt:lpstr>As-fabricated microstructures</vt:lpstr>
      <vt:lpstr>nitride fuels</vt:lpstr>
      <vt:lpstr>Nitride Fuels</vt:lpstr>
      <vt:lpstr>Nitride Fuel Benefits</vt:lpstr>
      <vt:lpstr>Nitride Properties</vt:lpstr>
      <vt:lpstr>Drawbacks of Nitrides</vt:lpstr>
      <vt:lpstr>Irradiation History of Nitrides</vt:lpstr>
      <vt:lpstr>UN Phase Diagram</vt:lpstr>
      <vt:lpstr>UN Phase Diagram</vt:lpstr>
      <vt:lpstr>UN Decomposition</vt:lpstr>
      <vt:lpstr>MN Crystal Structure</vt:lpstr>
      <vt:lpstr>Ternary U/Pu-N</vt:lpstr>
      <vt:lpstr>Effect of Pu on U/Pu N Properties</vt:lpstr>
      <vt:lpstr>UN Irradiation Performance</vt:lpstr>
      <vt:lpstr>UN Pins</vt:lpstr>
      <vt:lpstr>UN Pins</vt:lpstr>
      <vt:lpstr>Temperature with Burnup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 591: Advanced Reactor Materials</dc:title>
  <dc:creator>Benjamin W. Beeler</dc:creator>
  <cp:lastModifiedBy>Benjamin W. Beeler</cp:lastModifiedBy>
  <cp:revision>34</cp:revision>
  <dcterms:created xsi:type="dcterms:W3CDTF">2021-06-30T18:29:00Z</dcterms:created>
  <dcterms:modified xsi:type="dcterms:W3CDTF">2023-10-19T21:18:51Z</dcterms:modified>
</cp:coreProperties>
</file>

<file path=docProps/thumbnail.jpeg>
</file>